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149" r:id="rId5"/>
  </p:sldMasterIdLst>
  <p:notesMasterIdLst>
    <p:notesMasterId r:id="rId42"/>
  </p:notesMasterIdLst>
  <p:handoutMasterIdLst>
    <p:handoutMasterId r:id="rId43"/>
  </p:handoutMasterIdLst>
  <p:sldIdLst>
    <p:sldId id="1242" r:id="rId6"/>
    <p:sldId id="1306" r:id="rId7"/>
    <p:sldId id="1386" r:id="rId8"/>
    <p:sldId id="1370" r:id="rId9"/>
    <p:sldId id="1342" r:id="rId10"/>
    <p:sldId id="1385" r:id="rId11"/>
    <p:sldId id="1357" r:id="rId12"/>
    <p:sldId id="1358" r:id="rId13"/>
    <p:sldId id="1359" r:id="rId14"/>
    <p:sldId id="1360" r:id="rId15"/>
    <p:sldId id="1368" r:id="rId16"/>
    <p:sldId id="1371" r:id="rId17"/>
    <p:sldId id="1372" r:id="rId18"/>
    <p:sldId id="1373" r:id="rId19"/>
    <p:sldId id="1374" r:id="rId20"/>
    <p:sldId id="1375" r:id="rId21"/>
    <p:sldId id="1376" r:id="rId22"/>
    <p:sldId id="1377" r:id="rId23"/>
    <p:sldId id="1378" r:id="rId24"/>
    <p:sldId id="1379" r:id="rId25"/>
    <p:sldId id="1380" r:id="rId26"/>
    <p:sldId id="1381" r:id="rId27"/>
    <p:sldId id="1382" r:id="rId28"/>
    <p:sldId id="1361" r:id="rId29"/>
    <p:sldId id="1362" r:id="rId30"/>
    <p:sldId id="1363" r:id="rId31"/>
    <p:sldId id="1364" r:id="rId32"/>
    <p:sldId id="1365" r:id="rId33"/>
    <p:sldId id="1366" r:id="rId34"/>
    <p:sldId id="1367" r:id="rId35"/>
    <p:sldId id="1369" r:id="rId36"/>
    <p:sldId id="1310" r:id="rId37"/>
    <p:sldId id="1387" r:id="rId38"/>
    <p:sldId id="1312" r:id="rId39"/>
    <p:sldId id="1313" r:id="rId40"/>
    <p:sldId id="1314" r:id="rId41"/>
  </p:sldIdLst>
  <p:sldSz cx="12188825" cy="6858000"/>
  <p:notesSz cx="7086600" cy="93726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387D750-615C-4F0D-BDC4-13D8F2242D3F}">
          <p14:sldIdLst>
            <p14:sldId id="1242"/>
            <p14:sldId id="1306"/>
            <p14:sldId id="1386"/>
            <p14:sldId id="1370"/>
          </p14:sldIdLst>
        </p14:section>
        <p14:section name="Transformation Process" id="{C26AABB2-2CC2-4CFD-BCE0-0E2982ACC420}">
          <p14:sldIdLst>
            <p14:sldId id="1342"/>
            <p14:sldId id="1385"/>
            <p14:sldId id="1357"/>
            <p14:sldId id="1358"/>
          </p14:sldIdLst>
        </p14:section>
        <p14:section name="Transformation Approaches" id="{129AC0F5-EFF0-40F4-80BD-19A830BE02F0}">
          <p14:sldIdLst>
            <p14:sldId id="1359"/>
            <p14:sldId id="1360"/>
            <p14:sldId id="1368"/>
          </p14:sldIdLst>
        </p14:section>
        <p14:section name="Replacement techniques" id="{306D4E53-0A5F-4E67-88EB-D43646977F88}">
          <p14:sldIdLst>
            <p14:sldId id="1371"/>
            <p14:sldId id="1372"/>
            <p14:sldId id="1373"/>
            <p14:sldId id="1374"/>
            <p14:sldId id="1375"/>
            <p14:sldId id="1376"/>
            <p14:sldId id="1377"/>
            <p14:sldId id="1378"/>
            <p14:sldId id="1379"/>
            <p14:sldId id="1380"/>
            <p14:sldId id="1381"/>
            <p14:sldId id="1382"/>
          </p14:sldIdLst>
        </p14:section>
        <p14:section name="Considerations for farm solutions" id="{46C2FD2C-EA14-4C6E-8609-44C1D55F5E47}">
          <p14:sldIdLst>
            <p14:sldId id="1361"/>
            <p14:sldId id="1362"/>
            <p14:sldId id="1363"/>
            <p14:sldId id="1364"/>
            <p14:sldId id="1365"/>
            <p14:sldId id="1366"/>
            <p14:sldId id="1367"/>
          </p14:sldIdLst>
        </p14:section>
        <p14:section name="Closing" id="{020CE13F-5A89-4C02-96A2-68522BC1FFC4}">
          <p14:sldIdLst>
            <p14:sldId id="1369"/>
            <p14:sldId id="1310"/>
            <p14:sldId id="1387"/>
            <p14:sldId id="1312"/>
            <p14:sldId id="1313"/>
            <p14:sldId id="1314"/>
          </p14:sldIdLst>
        </p14:section>
      </p14:sectionLst>
    </p:ext>
    <p:ext uri="{EFAFB233-063F-42B5-8137-9DF3F51BA10A}">
      <p15:sldGuideLst xmlns:p15="http://schemas.microsoft.com/office/powerpoint/2012/main">
        <p15:guide id="1" orient="horz" pos="2328" userDrawn="1">
          <p15:clr>
            <a:srgbClr val="A4A3A4"/>
          </p15:clr>
        </p15:guide>
        <p15:guide id="2" orient="horz" pos="3000" userDrawn="1">
          <p15:clr>
            <a:srgbClr val="A4A3A4"/>
          </p15:clr>
        </p15:guide>
        <p15:guide id="3" orient="horz" pos="4200" userDrawn="1">
          <p15:clr>
            <a:srgbClr val="A4A3A4"/>
          </p15:clr>
        </p15:guide>
        <p15:guide id="8" orient="horz" pos="2376" userDrawn="1">
          <p15:clr>
            <a:srgbClr val="A4A3A4"/>
          </p15:clr>
        </p15:guide>
        <p15:guide id="9" orient="horz" pos="2952" userDrawn="1">
          <p15:clr>
            <a:srgbClr val="A4A3A4"/>
          </p15:clr>
        </p15:guide>
        <p15:guide id="10" pos="311" userDrawn="1">
          <p15:clr>
            <a:srgbClr val="A4A3A4"/>
          </p15:clr>
        </p15:guide>
        <p15:guide id="12" pos="7559" userDrawn="1">
          <p15:clr>
            <a:srgbClr val="A4A3A4"/>
          </p15:clr>
        </p15:guide>
        <p15:guide id="14" pos="3911" userDrawn="1">
          <p15:clr>
            <a:srgbClr val="A4A3A4"/>
          </p15:clr>
        </p15:guide>
        <p15:guide id="15" pos="2111" userDrawn="1">
          <p15:clr>
            <a:srgbClr val="A4A3A4"/>
          </p15:clr>
        </p15:guide>
        <p15:guide id="19" pos="2759" userDrawn="1">
          <p15:clr>
            <a:srgbClr val="A4A3A4"/>
          </p15:clr>
        </p15:guide>
        <p15:guide id="20" orient="horz" pos="2040" userDrawn="1">
          <p15:clr>
            <a:srgbClr val="A4A3A4"/>
          </p15:clr>
        </p15:guide>
        <p15:guide id="21" orient="horz" pos="2880" userDrawn="1">
          <p15:clr>
            <a:srgbClr val="A4A3A4"/>
          </p15:clr>
        </p15:guide>
        <p15:guide id="22" orient="horz" pos="3942">
          <p15:clr>
            <a:srgbClr val="A4A3A4"/>
          </p15:clr>
        </p15:guide>
        <p15:guide id="23" pos="7229">
          <p15:clr>
            <a:srgbClr val="A4A3A4"/>
          </p15:clr>
        </p15:guide>
        <p15:guide id="24" orient="horz" pos="3648" userDrawn="1">
          <p15:clr>
            <a:srgbClr val="A4A3A4"/>
          </p15:clr>
        </p15:guide>
        <p15:guide id="25" orient="horz" pos="4104" userDrawn="1">
          <p15:clr>
            <a:srgbClr val="A4A3A4"/>
          </p15:clr>
        </p15:guide>
        <p15:guide id="26" orient="horz" pos="3696" userDrawn="1">
          <p15:clr>
            <a:srgbClr val="A4A3A4"/>
          </p15:clr>
        </p15:guide>
        <p15:guide id="27" pos="149">
          <p15:clr>
            <a:srgbClr val="A4A3A4"/>
          </p15:clr>
        </p15:guide>
        <p15:guide id="28" pos="1967" userDrawn="1">
          <p15:clr>
            <a:srgbClr val="A4A3A4"/>
          </p15:clr>
        </p15:guide>
        <p15:guide id="29" pos="604">
          <p15:clr>
            <a:srgbClr val="A4A3A4"/>
          </p15:clr>
        </p15:guide>
      </p15:sldGuideLst>
    </p:ext>
    <p:ext uri="{2D200454-40CA-4A62-9FC3-DE9A4176ACB9}">
      <p15:notesGuideLst xmlns:p15="http://schemas.microsoft.com/office/powerpoint/2012/main">
        <p15:guide id="1" orient="horz" pos="2904" userDrawn="1">
          <p15:clr>
            <a:srgbClr val="A4A3A4"/>
          </p15:clr>
        </p15:guide>
        <p15:guide id="2" pos="2183" userDrawn="1">
          <p15:clr>
            <a:srgbClr val="A4A3A4"/>
          </p15:clr>
        </p15:guide>
        <p15:guide id="3" orient="horz" pos="2952" userDrawn="1">
          <p15:clr>
            <a:srgbClr val="A4A3A4"/>
          </p15:clr>
        </p15:guide>
        <p15:guide id="4" pos="2232"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36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EB3C00"/>
    <a:srgbClr val="0072C6"/>
    <a:srgbClr val="0088EE"/>
    <a:srgbClr val="2D82FF"/>
    <a:srgbClr val="FFFF99"/>
    <a:srgbClr val="0042AC"/>
    <a:srgbClr val="D2D2D2"/>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4869" autoAdjust="0"/>
  </p:normalViewPr>
  <p:slideViewPr>
    <p:cSldViewPr snapToGrid="0">
      <p:cViewPr varScale="1">
        <p:scale>
          <a:sx n="92" d="100"/>
          <a:sy n="92" d="100"/>
        </p:scale>
        <p:origin x="1314" y="84"/>
      </p:cViewPr>
      <p:guideLst>
        <p:guide orient="horz" pos="2328"/>
        <p:guide orient="horz" pos="3000"/>
        <p:guide orient="horz" pos="4200"/>
        <p:guide orient="horz" pos="2376"/>
        <p:guide orient="horz" pos="2952"/>
        <p:guide pos="311"/>
        <p:guide pos="7559"/>
        <p:guide pos="3911"/>
        <p:guide pos="2111"/>
        <p:guide pos="2759"/>
        <p:guide orient="horz" pos="2040"/>
        <p:guide orient="horz" pos="2880"/>
        <p:guide orient="horz" pos="3942"/>
        <p:guide pos="7229"/>
        <p:guide orient="horz" pos="3648"/>
        <p:guide orient="horz" pos="4104"/>
        <p:guide orient="horz" pos="3696"/>
        <p:guide pos="149"/>
        <p:guide pos="1967"/>
        <p:guide pos="604"/>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7" d="100"/>
          <a:sy n="87" d="100"/>
        </p:scale>
        <p:origin x="3780" y="102"/>
      </p:cViewPr>
      <p:guideLst>
        <p:guide orient="horz" pos="2904"/>
        <p:guide pos="2183"/>
        <p:guide orient="horz" pos="2952"/>
        <p:guide pos="2232"/>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t>Office 365</a:t>
            </a:r>
          </a:p>
        </p:txBody>
      </p:sp>
      <p:sp>
        <p:nvSpPr>
          <p:cNvPr id="8" name="Footer Placeholder 7"/>
          <p:cNvSpPr>
            <a:spLocks noGrp="1"/>
          </p:cNvSpPr>
          <p:nvPr>
            <p:ph type="ftr" sz="quarter" idx="2"/>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76365" y="8902344"/>
            <a:ext cx="1108594" cy="468630"/>
          </a:xfrm>
          <a:prstGeom prst="rect">
            <a:avLst/>
          </a:prstGeom>
        </p:spPr>
        <p:txBody>
          <a:bodyPr vert="horz" lIns="94044" tIns="47022" rIns="94044" bIns="47022"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2.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6.png>
</file>

<file path=ppt/media/image4.png>
</file>

<file path=ppt/media/image44.png>
</file>

<file path=ppt/media/image45.jpeg>
</file>

<file path=ppt/media/image46.png>
</file>

<file path=ppt/media/image5.png>
</file>

<file path=ppt/media/image53.png>
</file>

<file path=ppt/media/image54.png>
</file>

<file path=ppt/media/image55.png>
</file>

<file path=ppt/media/image56.jpeg>
</file>

<file path=ppt/media/image58.png>
</file>

<file path=ppt/media/image59.png>
</file>

<file path=ppt/media/image6.png>
</file>

<file path=ppt/media/image60.png>
</file>

<file path=ppt/media/image61.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420688" y="703263"/>
            <a:ext cx="6245225" cy="3514725"/>
          </a:xfrm>
          <a:prstGeom prst="rect">
            <a:avLst/>
          </a:prstGeom>
          <a:noFill/>
          <a:ln w="12700">
            <a:solidFill>
              <a:prstClr val="black"/>
            </a:solidFill>
          </a:ln>
        </p:spPr>
        <p:txBody>
          <a:bodyPr vert="horz" lIns="94044" tIns="47022" rIns="94044" bIns="47022" rtlCol="0" anchor="ctr"/>
          <a:lstStyle/>
          <a:p>
            <a:endParaRPr lang="en-US"/>
          </a:p>
        </p:txBody>
      </p:sp>
      <p:sp>
        <p:nvSpPr>
          <p:cNvPr id="12" name="Notes Placeholder 11"/>
          <p:cNvSpPr>
            <a:spLocks noGrp="1"/>
          </p:cNvSpPr>
          <p:nvPr>
            <p:ph type="body" sz="quarter" idx="3"/>
          </p:nvPr>
        </p:nvSpPr>
        <p:spPr>
          <a:xfrm>
            <a:off x="708660" y="4451985"/>
            <a:ext cx="5669280" cy="4217670"/>
          </a:xfrm>
          <a:prstGeom prst="rect">
            <a:avLst/>
          </a:prstGeom>
        </p:spPr>
        <p:txBody>
          <a:bodyPr vert="horz" lIns="94044" tIns="47022" rIns="94044" bIns="4702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106286" y="8902344"/>
            <a:ext cx="978673" cy="468630"/>
          </a:xfrm>
          <a:prstGeom prst="rect">
            <a:avLst/>
          </a:prstGeom>
        </p:spPr>
        <p:txBody>
          <a:bodyPr vert="horz" lIns="94044" tIns="47022" rIns="94044" bIns="47022"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t>Office 365</a:t>
            </a:r>
          </a:p>
        </p:txBody>
      </p:sp>
      <p:sp>
        <p:nvSpPr>
          <p:cNvPr id="15"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2867">
              <a:spcAft>
                <a:spcPts val="336"/>
              </a:spcAft>
            </a:pPr>
            <a:endParaRPr lang="en-US" dirty="0">
              <a:solidFill>
                <a:schemeClr val="bg1"/>
              </a:solidFill>
            </a:endParaRPr>
          </a:p>
        </p:txBody>
      </p:sp>
      <p:sp>
        <p:nvSpPr>
          <p:cNvPr id="6" name="Date Placeholder 5"/>
          <p:cNvSpPr>
            <a:spLocks noGrp="1"/>
          </p:cNvSpPr>
          <p:nvPr>
            <p:ph type="dt" idx="12"/>
          </p:nvPr>
        </p:nvSpPr>
        <p:spPr>
          <a:xfrm>
            <a:off x="4014100" y="0"/>
            <a:ext cx="3070860" cy="468630"/>
          </a:xfrm>
          <a:prstGeom prst="rect">
            <a:avLst/>
          </a:prstGeom>
        </p:spPr>
        <p:txBody>
          <a:bodyPr/>
          <a:lstStyle/>
          <a:p>
            <a:fld id="{D4664A66-7F43-48D1-91D2-AE7A931D6495}" type="datetime1">
              <a:rPr lang="en-US" smtClean="0">
                <a:solidFill>
                  <a:prstClr val="black"/>
                </a:solidFill>
              </a:rPr>
              <a:pPr/>
              <a:t>1/4/2017</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a:t>
            </a:fld>
            <a:endParaRPr lang="en-US" dirty="0">
              <a:solidFill>
                <a:prstClr val="black"/>
              </a:solidFill>
            </a:endParaRPr>
          </a:p>
        </p:txBody>
      </p:sp>
      <p:sp>
        <p:nvSpPr>
          <p:cNvPr id="8"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a:solidFill>
                  <a:prstClr val="black"/>
                </a:solidFill>
              </a:rPr>
              <a:t>Microsoft Office</a:t>
            </a:r>
          </a:p>
        </p:txBody>
      </p:sp>
      <p:sp>
        <p:nvSpPr>
          <p:cNvPr id="9"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588977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 </a:t>
            </a:r>
          </a:p>
          <a:p>
            <a:endParaRPr lang="en-US" dirty="0"/>
          </a:p>
          <a:p>
            <a:r>
              <a:rPr lang="en-US" dirty="0"/>
              <a:t>NOTE: Deploy as new artifact – don’t try to just use the same names but copy to site. Confusing to say the least,</a:t>
            </a:r>
            <a:r>
              <a:rPr lang="en-US" baseline="0" dirty="0"/>
              <a:t> conflicting at worst . </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14</a:t>
            </a:fld>
            <a:endParaRPr lang="en-US"/>
          </a:p>
        </p:txBody>
      </p:sp>
    </p:spTree>
    <p:extLst>
      <p:ext uri="{BB962C8B-B14F-4D97-AF65-F5344CB8AC3E}">
        <p14:creationId xmlns:p14="http://schemas.microsoft.com/office/powerpoint/2010/main" val="10067846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 </a:t>
            </a:r>
          </a:p>
        </p:txBody>
      </p:sp>
      <p:sp>
        <p:nvSpPr>
          <p:cNvPr id="4" name="Slide Number Placeholder 3"/>
          <p:cNvSpPr>
            <a:spLocks noGrp="1"/>
          </p:cNvSpPr>
          <p:nvPr>
            <p:ph type="sldNum" sz="quarter" idx="10"/>
          </p:nvPr>
        </p:nvSpPr>
        <p:spPr/>
        <p:txBody>
          <a:bodyPr/>
          <a:lstStyle/>
          <a:p>
            <a:fld id="{4CFD207A-07DF-40AD-A916-9872E089CE7A}" type="slidenum">
              <a:rPr lang="en-US" smtClean="0"/>
              <a:t>15</a:t>
            </a:fld>
            <a:endParaRPr lang="en-US"/>
          </a:p>
        </p:txBody>
      </p:sp>
    </p:spTree>
    <p:extLst>
      <p:ext uri="{BB962C8B-B14F-4D97-AF65-F5344CB8AC3E}">
        <p14:creationId xmlns:p14="http://schemas.microsoft.com/office/powerpoint/2010/main" val="3636519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 </a:t>
            </a:r>
          </a:p>
        </p:txBody>
      </p:sp>
      <p:sp>
        <p:nvSpPr>
          <p:cNvPr id="4" name="Slide Number Placeholder 3"/>
          <p:cNvSpPr>
            <a:spLocks noGrp="1"/>
          </p:cNvSpPr>
          <p:nvPr>
            <p:ph type="sldNum" sz="quarter" idx="10"/>
          </p:nvPr>
        </p:nvSpPr>
        <p:spPr/>
        <p:txBody>
          <a:bodyPr/>
          <a:lstStyle/>
          <a:p>
            <a:fld id="{4CFD207A-07DF-40AD-A916-9872E089CE7A}" type="slidenum">
              <a:rPr lang="en-US" smtClean="0"/>
              <a:t>16</a:t>
            </a:fld>
            <a:endParaRPr lang="en-US"/>
          </a:p>
        </p:txBody>
      </p:sp>
    </p:spTree>
    <p:extLst>
      <p:ext uri="{BB962C8B-B14F-4D97-AF65-F5344CB8AC3E}">
        <p14:creationId xmlns:p14="http://schemas.microsoft.com/office/powerpoint/2010/main" val="9788272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 </a:t>
            </a:r>
          </a:p>
        </p:txBody>
      </p:sp>
      <p:sp>
        <p:nvSpPr>
          <p:cNvPr id="4" name="Slide Number Placeholder 3"/>
          <p:cNvSpPr>
            <a:spLocks noGrp="1"/>
          </p:cNvSpPr>
          <p:nvPr>
            <p:ph type="sldNum" sz="quarter" idx="10"/>
          </p:nvPr>
        </p:nvSpPr>
        <p:spPr/>
        <p:txBody>
          <a:bodyPr/>
          <a:lstStyle/>
          <a:p>
            <a:fld id="{4CFD207A-07DF-40AD-A916-9872E089CE7A}" type="slidenum">
              <a:rPr lang="en-US" smtClean="0"/>
              <a:t>17</a:t>
            </a:fld>
            <a:endParaRPr lang="en-US"/>
          </a:p>
        </p:txBody>
      </p:sp>
    </p:spTree>
    <p:extLst>
      <p:ext uri="{BB962C8B-B14F-4D97-AF65-F5344CB8AC3E}">
        <p14:creationId xmlns:p14="http://schemas.microsoft.com/office/powerpoint/2010/main" val="92435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 </a:t>
            </a:r>
          </a:p>
        </p:txBody>
      </p:sp>
      <p:sp>
        <p:nvSpPr>
          <p:cNvPr id="4" name="Slide Number Placeholder 3"/>
          <p:cNvSpPr>
            <a:spLocks noGrp="1"/>
          </p:cNvSpPr>
          <p:nvPr>
            <p:ph type="sldNum" sz="quarter" idx="10"/>
          </p:nvPr>
        </p:nvSpPr>
        <p:spPr/>
        <p:txBody>
          <a:bodyPr/>
          <a:lstStyle/>
          <a:p>
            <a:fld id="{4CFD207A-07DF-40AD-A916-9872E089CE7A}" type="slidenum">
              <a:rPr lang="en-US" smtClean="0"/>
              <a:t>18</a:t>
            </a:fld>
            <a:endParaRPr lang="en-US"/>
          </a:p>
        </p:txBody>
      </p:sp>
    </p:spTree>
    <p:extLst>
      <p:ext uri="{BB962C8B-B14F-4D97-AF65-F5344CB8AC3E}">
        <p14:creationId xmlns:p14="http://schemas.microsoft.com/office/powerpoint/2010/main" val="40618294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 </a:t>
            </a:r>
          </a:p>
        </p:txBody>
      </p:sp>
      <p:sp>
        <p:nvSpPr>
          <p:cNvPr id="4" name="Slide Number Placeholder 3"/>
          <p:cNvSpPr>
            <a:spLocks noGrp="1"/>
          </p:cNvSpPr>
          <p:nvPr>
            <p:ph type="sldNum" sz="quarter" idx="10"/>
          </p:nvPr>
        </p:nvSpPr>
        <p:spPr/>
        <p:txBody>
          <a:bodyPr/>
          <a:lstStyle/>
          <a:p>
            <a:fld id="{4CFD207A-07DF-40AD-A916-9872E089CE7A}" type="slidenum">
              <a:rPr lang="en-US" smtClean="0"/>
              <a:t>19</a:t>
            </a:fld>
            <a:endParaRPr lang="en-US"/>
          </a:p>
        </p:txBody>
      </p:sp>
    </p:spTree>
    <p:extLst>
      <p:ext uri="{BB962C8B-B14F-4D97-AF65-F5344CB8AC3E}">
        <p14:creationId xmlns:p14="http://schemas.microsoft.com/office/powerpoint/2010/main" val="18369017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 </a:t>
            </a:r>
          </a:p>
        </p:txBody>
      </p:sp>
      <p:sp>
        <p:nvSpPr>
          <p:cNvPr id="4" name="Slide Number Placeholder 3"/>
          <p:cNvSpPr>
            <a:spLocks noGrp="1"/>
          </p:cNvSpPr>
          <p:nvPr>
            <p:ph type="sldNum" sz="quarter" idx="10"/>
          </p:nvPr>
        </p:nvSpPr>
        <p:spPr/>
        <p:txBody>
          <a:bodyPr/>
          <a:lstStyle/>
          <a:p>
            <a:fld id="{4CFD207A-07DF-40AD-A916-9872E089CE7A}" type="slidenum">
              <a:rPr lang="en-US" smtClean="0"/>
              <a:t>20</a:t>
            </a:fld>
            <a:endParaRPr lang="en-US"/>
          </a:p>
        </p:txBody>
      </p:sp>
    </p:spTree>
    <p:extLst>
      <p:ext uri="{BB962C8B-B14F-4D97-AF65-F5344CB8AC3E}">
        <p14:creationId xmlns:p14="http://schemas.microsoft.com/office/powerpoint/2010/main" val="29049131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 </a:t>
            </a:r>
          </a:p>
        </p:txBody>
      </p:sp>
      <p:sp>
        <p:nvSpPr>
          <p:cNvPr id="4" name="Slide Number Placeholder 3"/>
          <p:cNvSpPr>
            <a:spLocks noGrp="1"/>
          </p:cNvSpPr>
          <p:nvPr>
            <p:ph type="sldNum" sz="quarter" idx="10"/>
          </p:nvPr>
        </p:nvSpPr>
        <p:spPr/>
        <p:txBody>
          <a:bodyPr/>
          <a:lstStyle/>
          <a:p>
            <a:fld id="{4CFD207A-07DF-40AD-A916-9872E089CE7A}" type="slidenum">
              <a:rPr lang="en-US" smtClean="0"/>
              <a:t>21</a:t>
            </a:fld>
            <a:endParaRPr lang="en-US"/>
          </a:p>
        </p:txBody>
      </p:sp>
    </p:spTree>
    <p:extLst>
      <p:ext uri="{BB962C8B-B14F-4D97-AF65-F5344CB8AC3E}">
        <p14:creationId xmlns:p14="http://schemas.microsoft.com/office/powerpoint/2010/main" val="37558909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 </a:t>
            </a:r>
          </a:p>
        </p:txBody>
      </p:sp>
      <p:sp>
        <p:nvSpPr>
          <p:cNvPr id="4" name="Slide Number Placeholder 3"/>
          <p:cNvSpPr>
            <a:spLocks noGrp="1"/>
          </p:cNvSpPr>
          <p:nvPr>
            <p:ph type="sldNum" sz="quarter" idx="10"/>
          </p:nvPr>
        </p:nvSpPr>
        <p:spPr/>
        <p:txBody>
          <a:bodyPr/>
          <a:lstStyle/>
          <a:p>
            <a:fld id="{4CFD207A-07DF-40AD-A916-9872E089CE7A}" type="slidenum">
              <a:rPr lang="en-US" smtClean="0"/>
              <a:t>22</a:t>
            </a:fld>
            <a:endParaRPr lang="en-US"/>
          </a:p>
        </p:txBody>
      </p:sp>
    </p:spTree>
    <p:extLst>
      <p:ext uri="{BB962C8B-B14F-4D97-AF65-F5344CB8AC3E}">
        <p14:creationId xmlns:p14="http://schemas.microsoft.com/office/powerpoint/2010/main" val="39376553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b="1" dirty="0"/>
              <a:t>Title</a:t>
            </a:r>
            <a:r>
              <a:rPr lang="en-US" dirty="0"/>
              <a:t>:</a:t>
            </a:r>
            <a:r>
              <a:rPr lang="en-US" baseline="0" dirty="0"/>
              <a:t> </a:t>
            </a:r>
            <a:r>
              <a:rPr lang="en-US" dirty="0"/>
              <a:t>Extending </a:t>
            </a:r>
            <a:r>
              <a:rPr lang="en-US" dirty="0" err="1"/>
              <a:t>oob</a:t>
            </a:r>
            <a:r>
              <a:rPr lang="en-US" dirty="0"/>
              <a:t> web parts</a:t>
            </a:r>
          </a:p>
          <a:p>
            <a:r>
              <a:rPr lang="en-US" b="1" dirty="0"/>
              <a:t>Time: </a:t>
            </a:r>
            <a:r>
              <a:rPr lang="en-US" b="0" dirty="0"/>
              <a:t>1</a:t>
            </a:r>
            <a:r>
              <a:rPr lang="en-US" b="0" baseline="0" dirty="0"/>
              <a:t> minute</a:t>
            </a:r>
          </a:p>
          <a:p>
            <a:endParaRPr lang="en-US" b="0" baseline="0" dirty="0"/>
          </a:p>
          <a:p>
            <a:r>
              <a:rPr lang="en-US" b="0" baseline="0" dirty="0"/>
              <a:t>You have to end up writing code </a:t>
            </a:r>
            <a:r>
              <a:rPr lang="en-US" b="0" baseline="0" dirty="0" err="1"/>
              <a:t>nayways</a:t>
            </a:r>
            <a:r>
              <a:rPr lang="en-US" b="0" baseline="0" dirty="0"/>
              <a:t> when you want to upgrade from V1 to V2 of your solution. Why not just write the code. </a:t>
            </a:r>
          </a:p>
        </p:txBody>
      </p:sp>
      <p:sp>
        <p:nvSpPr>
          <p:cNvPr id="4" name="Header Placeholder 3"/>
          <p:cNvSpPr>
            <a:spLocks noGrp="1"/>
          </p:cNvSpPr>
          <p:nvPr>
            <p:ph type="hdr" sz="quarter" idx="10"/>
          </p:nvPr>
        </p:nvSpPr>
        <p:spPr/>
        <p:txBody>
          <a:bodyPr/>
          <a:lstStyle/>
          <a:p>
            <a:r>
              <a:rPr lang="en-US"/>
              <a:t>SMSG Readiness</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532A5754-C248-4702-A095-B4DA66264250}"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196456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4</a:t>
            </a:fld>
            <a:endParaRPr lang="en-US"/>
          </a:p>
        </p:txBody>
      </p:sp>
    </p:spTree>
    <p:extLst>
      <p:ext uri="{BB962C8B-B14F-4D97-AF65-F5344CB8AC3E}">
        <p14:creationId xmlns:p14="http://schemas.microsoft.com/office/powerpoint/2010/main" val="29305011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28</a:t>
            </a:fld>
            <a:endParaRPr lang="en-US"/>
          </a:p>
        </p:txBody>
      </p:sp>
    </p:spTree>
    <p:extLst>
      <p:ext uri="{BB962C8B-B14F-4D97-AF65-F5344CB8AC3E}">
        <p14:creationId xmlns:p14="http://schemas.microsoft.com/office/powerpoint/2010/main" val="7907899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b="1"/>
              <a:t>2</a:t>
            </a:r>
            <a:endParaRPr lang="en-US" b="0" baseline="0" dirty="0"/>
          </a:p>
        </p:txBody>
      </p:sp>
      <p:sp>
        <p:nvSpPr>
          <p:cNvPr id="4" name="Header Placeholder 3"/>
          <p:cNvSpPr>
            <a:spLocks noGrp="1"/>
          </p:cNvSpPr>
          <p:nvPr>
            <p:ph type="hdr" sz="quarter" idx="10"/>
          </p:nvPr>
        </p:nvSpPr>
        <p:spPr/>
        <p:txBody>
          <a:bodyPr/>
          <a:lstStyle/>
          <a:p>
            <a:r>
              <a:rPr lang="en-US"/>
              <a:t>SMSG Readiness</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532A5754-C248-4702-A095-B4DA66264250}"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809925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5063" y="850900"/>
            <a:ext cx="2992437" cy="1684338"/>
          </a:xfrm>
        </p:spPr>
      </p:sp>
      <p:sp>
        <p:nvSpPr>
          <p:cNvPr id="3" name="Notes Placeholder 2"/>
          <p:cNvSpPr>
            <a:spLocks noGrp="1"/>
          </p:cNvSpPr>
          <p:nvPr>
            <p:ph type="body" idx="1"/>
          </p:nvPr>
        </p:nvSpPr>
        <p:spPr/>
        <p:txBody>
          <a:bodyPr/>
          <a:lstStyle/>
          <a:p>
            <a:r>
              <a:rPr lang="en-US" b="1"/>
              <a:t>2</a:t>
            </a:r>
            <a:endParaRPr lang="en-US" b="0" baseline="0" dirty="0"/>
          </a:p>
        </p:txBody>
      </p:sp>
      <p:sp>
        <p:nvSpPr>
          <p:cNvPr id="4" name="Header Placeholder 3"/>
          <p:cNvSpPr>
            <a:spLocks noGrp="1"/>
          </p:cNvSpPr>
          <p:nvPr>
            <p:ph type="hdr" sz="quarter" idx="10"/>
          </p:nvPr>
        </p:nvSpPr>
        <p:spPr/>
        <p:txBody>
          <a:bodyPr/>
          <a:lstStyle/>
          <a:p>
            <a:r>
              <a:rPr lang="en-US"/>
              <a:t>SMSG Readiness</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532A5754-C248-4702-A095-B4DA66264250}" type="datetime1">
              <a:rPr lang="en-US" smtClean="0"/>
              <a:t>1/4/2017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4929113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Vesa</a:t>
            </a:r>
            <a:r>
              <a:rPr lang="en-US"/>
              <a:t> </a:t>
            </a:r>
            <a:endParaRPr lang="en-GB"/>
          </a:p>
        </p:txBody>
      </p:sp>
      <p:sp>
        <p:nvSpPr>
          <p:cNvPr id="4" name="Slide Number Placeholder 3"/>
          <p:cNvSpPr>
            <a:spLocks noGrp="1"/>
          </p:cNvSpPr>
          <p:nvPr>
            <p:ph type="sldNum" sz="quarter" idx="10"/>
          </p:nvPr>
        </p:nvSpPr>
        <p:spPr/>
        <p:txBody>
          <a:bodyPr/>
          <a:lstStyle/>
          <a:p>
            <a:fld id="{4CFD207A-07DF-40AD-A916-9872E089CE7A}" type="slidenum">
              <a:rPr lang="en-US" smtClean="0"/>
              <a:t>31</a:t>
            </a:fld>
            <a:endParaRPr lang="en-US"/>
          </a:p>
        </p:txBody>
      </p:sp>
    </p:spTree>
    <p:extLst>
      <p:ext uri="{BB962C8B-B14F-4D97-AF65-F5344CB8AC3E}">
        <p14:creationId xmlns:p14="http://schemas.microsoft.com/office/powerpoint/2010/main" val="22508633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2435510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CFD207A-07DF-40AD-A916-9872E089CE7A}" type="slidenum">
              <a:rPr lang="en-US" smtClean="0"/>
              <a:t>34</a:t>
            </a:fld>
            <a:endParaRPr lang="en-US"/>
          </a:p>
        </p:txBody>
      </p:sp>
    </p:spTree>
    <p:extLst>
      <p:ext uri="{BB962C8B-B14F-4D97-AF65-F5344CB8AC3E}">
        <p14:creationId xmlns:p14="http://schemas.microsoft.com/office/powerpoint/2010/main" val="3391220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5288" y="692150"/>
            <a:ext cx="6142037" cy="3455988"/>
          </a:xfrm>
          <a:prstGeom prst="rect">
            <a:avLst/>
          </a:prstGeom>
        </p:spPr>
      </p:sp>
      <p:sp>
        <p:nvSpPr>
          <p:cNvPr id="3" name="Notes Placeholder 2"/>
          <p:cNvSpPr>
            <a:spLocks noGrp="1"/>
          </p:cNvSpPr>
          <p:nvPr>
            <p:ph type="body" idx="1"/>
          </p:nvPr>
        </p:nvSpPr>
        <p:spPr>
          <a:xfrm>
            <a:off x="693254" y="4379002"/>
            <a:ext cx="5546035" cy="4148528"/>
          </a:xfrm>
          <a:prstGeom prst="rect">
            <a:avLst/>
          </a:prstGeom>
        </p:spPr>
        <p:txBody>
          <a:bodyPr>
            <a:normAutofit/>
          </a:bodyPr>
          <a:lstStyle/>
          <a:p>
            <a:endParaRPr lang="en-US"/>
          </a:p>
        </p:txBody>
      </p:sp>
      <p:sp>
        <p:nvSpPr>
          <p:cNvPr id="6" name="Date Placeholder 5"/>
          <p:cNvSpPr>
            <a:spLocks noGrp="1"/>
          </p:cNvSpPr>
          <p:nvPr>
            <p:ph type="dt" idx="10"/>
          </p:nvPr>
        </p:nvSpPr>
        <p:spPr>
          <a:xfrm>
            <a:off x="3926837" y="0"/>
            <a:ext cx="3004102" cy="460948"/>
          </a:xfrm>
          <a:prstGeom prst="rect">
            <a:avLst/>
          </a:prstGeom>
        </p:spPr>
        <p:txBody>
          <a:bodyPr/>
          <a:lstStyle/>
          <a:p>
            <a:fld id="{CF65DC99-4379-44AE-9BA7-822724421C33}" type="datetime1">
              <a:rPr lang="en-US" smtClean="0">
                <a:solidFill>
                  <a:prstClr val="black"/>
                </a:solidFill>
              </a:rPr>
              <a:pPr/>
              <a:t>1/4/2017</a:t>
            </a:fld>
            <a:endParaRPr lang="en-US" dirty="0">
              <a:solidFill>
                <a:prstClr val="black"/>
              </a:solidFill>
            </a:endParaRPr>
          </a:p>
        </p:txBody>
      </p:sp>
      <p:sp>
        <p:nvSpPr>
          <p:cNvPr id="9" name="Footer Placeholder 8"/>
          <p:cNvSpPr>
            <a:spLocks noGrp="1"/>
          </p:cNvSpPr>
          <p:nvPr>
            <p:ph type="ftr" sz="quarter" idx="11"/>
          </p:nvPr>
        </p:nvSpPr>
        <p:spPr>
          <a:xfrm>
            <a:off x="0" y="8756403"/>
            <a:ext cx="6239289" cy="460948"/>
          </a:xfrm>
          <a:prstGeom prst="rect">
            <a:avLst/>
          </a:prstGeom>
        </p:spPr>
        <p:txBody>
          <a:bodyPr/>
          <a:lstStyle/>
          <a:p>
            <a:r>
              <a:rPr lang="en-US">
                <a:solidFill>
                  <a:srgbClr val="000000"/>
                </a:solidFill>
                <a:latin typeface="Segoe UI Light" pitchFamily="34" charset="0"/>
              </a:rPr>
              <a:t>© 2012 Microsoft Corporation. All rights reserved. Microsoft, Windows, Windows Vista and other product names are or may be registered trademarks and/or trademarks in the U.S. and/or other countries.</a:t>
            </a:r>
          </a:p>
          <a:p>
            <a:r>
              <a:rPr lang="en-US">
                <a:solidFill>
                  <a:srgbClr val="000000"/>
                </a:solidFill>
                <a:latin typeface="Segoe UI Light"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latin typeface="Segoe UI Light" pitchFamily="34" charset="0"/>
              </a:rPr>
            </a:br>
            <a:r>
              <a:rPr lang="en-US">
                <a:solidFill>
                  <a:srgbClr val="000000"/>
                </a:solidFill>
                <a:latin typeface="Segoe UI Light" pitchFamily="34" charset="0"/>
              </a:rPr>
              <a:t>MICROSOFT MAKES NO WARRANTIES, EXPRESS, IMPLIED OR STATUTORY, AS TO THE INFORMATION IN THIS PRESENTATION.</a:t>
            </a:r>
            <a:endParaRPr lang="en-US" dirty="0">
              <a:solidFill>
                <a:srgbClr val="000000"/>
              </a:solidFill>
              <a:latin typeface="Segoe UI Light" pitchFamily="34" charset="0"/>
            </a:endParaRPr>
          </a:p>
        </p:txBody>
      </p:sp>
      <p:sp>
        <p:nvSpPr>
          <p:cNvPr id="10" name="Slide Number Placeholder 9"/>
          <p:cNvSpPr>
            <a:spLocks noGrp="1"/>
          </p:cNvSpPr>
          <p:nvPr>
            <p:ph type="sldNum" sz="quarter" idx="12"/>
          </p:nvPr>
        </p:nvSpPr>
        <p:spPr>
          <a:xfrm>
            <a:off x="6239289" y="8756403"/>
            <a:ext cx="691650" cy="460948"/>
          </a:xfrm>
          <a:prstGeom prst="rect">
            <a:avLst/>
          </a:prstGeom>
        </p:spPr>
        <p:txBody>
          <a:bodyPr/>
          <a:lstStyle/>
          <a:p>
            <a:fld id="{8B263312-38AA-4E1E-B2B5-0F8F122B24FE}" type="slidenum">
              <a:rPr lang="en-US" smtClean="0">
                <a:solidFill>
                  <a:prstClr val="black"/>
                </a:solidFill>
              </a:rPr>
              <a:pPr/>
              <a:t>36</a:t>
            </a:fld>
            <a:endParaRPr lang="en-US" dirty="0">
              <a:solidFill>
                <a:prstClr val="black"/>
              </a:solidFill>
            </a:endParaRPr>
          </a:p>
        </p:txBody>
      </p:sp>
      <p:sp>
        <p:nvSpPr>
          <p:cNvPr id="11" name="Header Placeholder 10"/>
          <p:cNvSpPr>
            <a:spLocks noGrp="1"/>
          </p:cNvSpPr>
          <p:nvPr>
            <p:ph type="hdr" sz="quarter" idx="13"/>
          </p:nvPr>
        </p:nvSpPr>
        <p:spPr>
          <a:xfrm>
            <a:off x="0" y="0"/>
            <a:ext cx="3004102" cy="460948"/>
          </a:xfrm>
          <a:prstGeom prst="rect">
            <a:avLst/>
          </a:prstGeom>
        </p:spPr>
        <p:txBody>
          <a:bodyPr/>
          <a:lstStyle/>
          <a:p>
            <a:r>
              <a:rPr lang="en-US">
                <a:solidFill>
                  <a:prstClr val="black"/>
                </a:solidFill>
              </a:rPr>
              <a:t>Microsoft Consumer Channels and Central Marketing Group</a:t>
            </a:r>
            <a:endParaRPr lang="en-US" dirty="0">
              <a:solidFill>
                <a:prstClr val="black"/>
              </a:solidFill>
            </a:endParaRPr>
          </a:p>
        </p:txBody>
      </p:sp>
    </p:spTree>
    <p:extLst>
      <p:ext uri="{BB962C8B-B14F-4D97-AF65-F5344CB8AC3E}">
        <p14:creationId xmlns:p14="http://schemas.microsoft.com/office/powerpoint/2010/main" val="1098062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910099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t>6</a:t>
            </a:fld>
            <a:endParaRPr lang="en-US" dirty="0"/>
          </a:p>
        </p:txBody>
      </p:sp>
      <p:sp>
        <p:nvSpPr>
          <p:cNvPr id="5" name="Header Placeholder 4"/>
          <p:cNvSpPr>
            <a:spLocks noGrp="1"/>
          </p:cNvSpPr>
          <p:nvPr>
            <p:ph type="hdr" sz="quarter" idx="11"/>
          </p:nvPr>
        </p:nvSpPr>
        <p:spPr/>
        <p:txBody>
          <a:bodyPr/>
          <a:lstStyle/>
          <a:p>
            <a:r>
              <a:rPr lang="en-US"/>
              <a:t>Office 365</a:t>
            </a:r>
            <a:endParaRPr lang="en-US" dirty="0"/>
          </a:p>
        </p:txBody>
      </p:sp>
      <p:sp>
        <p:nvSpPr>
          <p:cNvPr id="6" name="Footer Placeholder 5"/>
          <p:cNvSpPr>
            <a:spLocks noGrp="1"/>
          </p:cNvSpPr>
          <p:nvPr>
            <p:ph type="ftr" sz="quarter" idx="12"/>
          </p:nvPr>
        </p:nvSpPr>
        <p:spPr/>
        <p:txBody>
          <a:bodyPr/>
          <a:lstStyle/>
          <a:p>
            <a:pPr marL="238375" defTabSz="940130"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238375" defTabSz="940130"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129407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Vesa </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7</a:t>
            </a:fld>
            <a:endParaRPr lang="en-US"/>
          </a:p>
        </p:txBody>
      </p:sp>
    </p:spTree>
    <p:extLst>
      <p:ext uri="{BB962C8B-B14F-4D97-AF65-F5344CB8AC3E}">
        <p14:creationId xmlns:p14="http://schemas.microsoft.com/office/powerpoint/2010/main" val="24127830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Vesa </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8</a:t>
            </a:fld>
            <a:endParaRPr lang="en-US"/>
          </a:p>
        </p:txBody>
      </p:sp>
    </p:spTree>
    <p:extLst>
      <p:ext uri="{BB962C8B-B14F-4D97-AF65-F5344CB8AC3E}">
        <p14:creationId xmlns:p14="http://schemas.microsoft.com/office/powerpoint/2010/main" val="2439858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Date Placeholder 3"/>
          <p:cNvSpPr>
            <a:spLocks noGrp="1"/>
          </p:cNvSpPr>
          <p:nvPr>
            <p:ph type="dt" idx="10"/>
          </p:nvPr>
        </p:nvSpPr>
        <p:spPr>
          <a:xfrm>
            <a:off x="4014100" y="0"/>
            <a:ext cx="3070860" cy="468630"/>
          </a:xfrm>
          <a:prstGeom prst="rect">
            <a:avLst/>
          </a:prstGeom>
        </p:spPr>
        <p:txBody>
          <a:bodyPr/>
          <a:lstStyle/>
          <a:p>
            <a:fld id="{016D4FFF-EA12-4113-A505-A90247173362}" type="datetime1">
              <a:rPr lang="en-US" smtClean="0">
                <a:solidFill>
                  <a:prstClr val="black"/>
                </a:solidFill>
              </a:rPr>
              <a:pPr/>
              <a:t>1/4/2017</a:t>
            </a:fld>
            <a:endParaRPr lang="en-US" dirty="0">
              <a:solidFill>
                <a:prstClr val="black"/>
              </a:solidFill>
            </a:endParaRPr>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dirty="0">
                <a:solidFill>
                  <a:prstClr val="black"/>
                </a:solidFill>
              </a:rPr>
              <a:t>Microsoft Office</a:t>
            </a:r>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1910409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 </a:t>
            </a:r>
          </a:p>
        </p:txBody>
      </p:sp>
      <p:sp>
        <p:nvSpPr>
          <p:cNvPr id="4" name="Slide Number Placeholder 3"/>
          <p:cNvSpPr>
            <a:spLocks noGrp="1"/>
          </p:cNvSpPr>
          <p:nvPr>
            <p:ph type="sldNum" sz="quarter" idx="10"/>
          </p:nvPr>
        </p:nvSpPr>
        <p:spPr/>
        <p:txBody>
          <a:bodyPr/>
          <a:lstStyle/>
          <a:p>
            <a:fld id="{4CFD207A-07DF-40AD-A916-9872E089CE7A}" type="slidenum">
              <a:rPr lang="en-US" smtClean="0"/>
              <a:t>10</a:t>
            </a:fld>
            <a:endParaRPr lang="en-US"/>
          </a:p>
        </p:txBody>
      </p:sp>
    </p:spTree>
    <p:extLst>
      <p:ext uri="{BB962C8B-B14F-4D97-AF65-F5344CB8AC3E}">
        <p14:creationId xmlns:p14="http://schemas.microsoft.com/office/powerpoint/2010/main" val="5163209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Steve </a:t>
            </a:r>
          </a:p>
        </p:txBody>
      </p:sp>
      <p:sp>
        <p:nvSpPr>
          <p:cNvPr id="4" name="Slide Number Placeholder 3"/>
          <p:cNvSpPr>
            <a:spLocks noGrp="1"/>
          </p:cNvSpPr>
          <p:nvPr>
            <p:ph type="sldNum" sz="quarter" idx="10"/>
          </p:nvPr>
        </p:nvSpPr>
        <p:spPr/>
        <p:txBody>
          <a:bodyPr/>
          <a:lstStyle/>
          <a:p>
            <a:fld id="{4CFD207A-07DF-40AD-A916-9872E089CE7A}" type="slidenum">
              <a:rPr lang="en-US" smtClean="0"/>
              <a:t>13</a:t>
            </a:fld>
            <a:endParaRPr lang="en-US"/>
          </a:p>
        </p:txBody>
      </p:sp>
    </p:spTree>
    <p:extLst>
      <p:ext uri="{BB962C8B-B14F-4D97-AF65-F5344CB8AC3E}">
        <p14:creationId xmlns:p14="http://schemas.microsoft.com/office/powerpoint/2010/main" val="404181966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jpeg"/></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292825" cy="843401"/>
          </a:xfrm>
          <a:prstGeom prst="rect">
            <a:avLst/>
          </a:prstGeom>
        </p:spPr>
      </p:pic>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a:t>Speaker Title</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58171" y="4907551"/>
            <a:ext cx="5630654" cy="195044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12" name="Title 11"/>
          <p:cNvSpPr>
            <a:spLocks noGrp="1"/>
          </p:cNvSpPr>
          <p:nvPr>
            <p:ph type="title"/>
          </p:nvPr>
        </p:nvSpPr>
        <p:spPr/>
        <p:txBody>
          <a:bodyPr>
            <a:noAutofit/>
          </a:bodyPr>
          <a:lstStyle>
            <a:lvl1pPr>
              <a:defRPr/>
            </a:lvl1pPr>
          </a:lstStyle>
          <a:p>
            <a:r>
              <a:rPr lang="en-US"/>
              <a:t>Click to edit Master title style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967211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a:t>Click to insert photo.</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237559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2350279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10148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9553549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a:t>Click to insert photo.</a:t>
            </a:r>
          </a:p>
        </p:txBody>
      </p:sp>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926722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4939257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7064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Alternative">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18048" r="2623"/>
          <a:stretch/>
        </p:blipFill>
        <p:spPr>
          <a:xfrm>
            <a:off x="0" y="0"/>
            <a:ext cx="12272940" cy="6858000"/>
          </a:xfrm>
          <a:prstGeom prst="rect">
            <a:avLst/>
          </a:prstGeom>
        </p:spPr>
      </p:pic>
      <p:sp>
        <p:nvSpPr>
          <p:cNvPr id="9" name="Rectangle 1"/>
          <p:cNvSpPr/>
          <p:nvPr userDrawn="1"/>
        </p:nvSpPr>
        <p:spPr bwMode="auto">
          <a:xfrm flipH="1">
            <a:off x="-5" y="0"/>
            <a:ext cx="12272939" cy="6858000"/>
          </a:xfrm>
          <a:prstGeom prst="rect">
            <a:avLst/>
          </a:prstGeom>
          <a:gradFill>
            <a:gsLst>
              <a:gs pos="40000">
                <a:srgbClr val="000000">
                  <a:alpha val="0"/>
                </a:srgbClr>
              </a:gs>
              <a:gs pos="100000">
                <a:srgbClr val="000000">
                  <a:alpha val="53000"/>
                </a:srgbClr>
              </a:gs>
            </a:gsLst>
            <a:lin ang="24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493713" y="3922721"/>
            <a:ext cx="8822964" cy="1254354"/>
          </a:xfrm>
          <a:solidFill>
            <a:schemeClr val="tx2">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45720" rIns="45720" bIns="72000" numCol="1" spcCol="0" rtlCol="0" fromWordArt="0" anchor="ctr" anchorCtr="0" forceAA="0" compatLnSpc="1">
            <a:prstTxWarp prst="textNoShape">
              <a:avLst/>
            </a:prstTxWarp>
            <a:noAutofit/>
          </a:bodyPr>
          <a:lstStyle>
            <a:lvl1pPr>
              <a:defRPr lang="en-US" sz="4000" dirty="0">
                <a:solidFill>
                  <a:srgbClr val="FFFFFF"/>
                </a:solidFill>
                <a:latin typeface="Segoe UI Light"/>
                <a:cs typeface="+mn-cs"/>
              </a:defRPr>
            </a:lvl1pPr>
          </a:lstStyle>
          <a:p>
            <a:pPr marL="0" lvl="0"/>
            <a:r>
              <a:rPr lang="en-US" dirty="0"/>
              <a:t>Click to edit title style</a:t>
            </a:r>
          </a:p>
        </p:txBody>
      </p:sp>
      <p:sp>
        <p:nvSpPr>
          <p:cNvPr id="5" name="Text Placeholder 4"/>
          <p:cNvSpPr>
            <a:spLocks noGrp="1"/>
          </p:cNvSpPr>
          <p:nvPr>
            <p:ph type="body" sz="quarter" idx="12"/>
          </p:nvPr>
        </p:nvSpPr>
        <p:spPr>
          <a:xfrm>
            <a:off x="493713" y="5307324"/>
            <a:ext cx="4212197" cy="498598"/>
          </a:xfrm>
        </p:spPr>
        <p:txBody>
          <a:bodyPr>
            <a:noAutofit/>
          </a:bodyPr>
          <a:lstStyle>
            <a:lvl1pPr marL="0" indent="0">
              <a:spcBef>
                <a:spcPts val="0"/>
              </a:spcBef>
              <a:buNone/>
              <a:defRPr sz="2800" spc="-70" baseline="0">
                <a:gradFill>
                  <a:gsLst>
                    <a:gs pos="0">
                      <a:schemeClr val="bg1"/>
                    </a:gs>
                    <a:gs pos="100000">
                      <a:schemeClr val="bg1"/>
                    </a:gs>
                  </a:gsLst>
                  <a:lin ang="5400000" scaled="0"/>
                </a:gradFill>
                <a:latin typeface="+mj-lt"/>
              </a:defRPr>
            </a:lvl1pPr>
          </a:lstStyle>
          <a:p>
            <a:pPr lvl="0"/>
            <a:r>
              <a:rPr lang="en-US" sz="2400" spc="-70">
                <a:solidFill>
                  <a:schemeClr val="bg1"/>
                </a:solidFill>
                <a:latin typeface="+mj-lt"/>
              </a:rPr>
              <a:t>Edit Master text styles</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80220" y="5805922"/>
            <a:ext cx="2992720" cy="1036036"/>
          </a:xfrm>
          <a:prstGeom prst="rect">
            <a:avLst/>
          </a:prstGeom>
        </p:spPr>
      </p:pic>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 y="0"/>
            <a:ext cx="2292824" cy="843401"/>
          </a:xfrm>
          <a:prstGeom prst="rect">
            <a:avLst/>
          </a:prstGeom>
        </p:spPr>
      </p:pic>
    </p:spTree>
    <p:extLst>
      <p:ext uri="{BB962C8B-B14F-4D97-AF65-F5344CB8AC3E}">
        <p14:creationId xmlns:p14="http://schemas.microsoft.com/office/powerpoint/2010/main" val="10104882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a:t>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a:t>Click to insert photo.</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7959698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a:t>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2_Title Only">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2027545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36170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a:t>Slide for Developer Code</a:t>
            </a:r>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Comparison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22000" y="1966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1"/>
          </p:nvPr>
        </p:nvSpPr>
        <p:spPr>
          <a:xfrm>
            <a:off x="6282690" y="19656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a:t>Fifth level</a:t>
            </a:r>
            <a:endParaRPr lang="en-US" dirty="0"/>
          </a:p>
        </p:txBody>
      </p:sp>
      <p:sp>
        <p:nvSpPr>
          <p:cNvPr id="6" name="Text Placeholder 5"/>
          <p:cNvSpPr>
            <a:spLocks noGrp="1"/>
          </p:cNvSpPr>
          <p:nvPr>
            <p:ph type="body" sz="quarter" idx="13"/>
          </p:nvPr>
        </p:nvSpPr>
        <p:spPr>
          <a:xfrm>
            <a:off x="522000" y="1447800"/>
            <a:ext cx="5394960" cy="442800"/>
          </a:xfrm>
        </p:spPr>
        <p:txBody>
          <a:bodyPr/>
          <a:lstStyle>
            <a:lvl1pPr marL="0" indent="0">
              <a:spcBef>
                <a:spcPts val="1200"/>
              </a:spcBef>
              <a:buNone/>
              <a:defRPr sz="3600" b="1">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a:t>Edit Master text styles</a:t>
            </a:r>
          </a:p>
        </p:txBody>
      </p:sp>
      <p:sp>
        <p:nvSpPr>
          <p:cNvPr id="8" name="Text Placeholder 5"/>
          <p:cNvSpPr>
            <a:spLocks noGrp="1"/>
          </p:cNvSpPr>
          <p:nvPr>
            <p:ph type="body" sz="quarter" idx="14"/>
          </p:nvPr>
        </p:nvSpPr>
        <p:spPr>
          <a:xfrm>
            <a:off x="6282000" y="1447800"/>
            <a:ext cx="5394960" cy="442800"/>
          </a:xfrm>
        </p:spPr>
        <p:txBody>
          <a:bodyPr/>
          <a:lstStyle>
            <a:lvl1pPr marL="0" indent="0">
              <a:spcBef>
                <a:spcPts val="1200"/>
              </a:spcBef>
              <a:buNone/>
              <a:defRPr sz="3600" b="1">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a:t>Edit Master text styles</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36411379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600" kern="1200" spc="-70" baseline="0" smtClean="0">
                <a:gradFill>
                  <a:gsLst>
                    <a:gs pos="100000">
                      <a:schemeClr val="bg2"/>
                    </a:gs>
                    <a:gs pos="0">
                      <a:schemeClr val="bg2"/>
                    </a:gs>
                  </a:gsLst>
                  <a:lin ang="5400000" scaled="0"/>
                </a:gradFill>
                <a:latin typeface="+mj-lt"/>
                <a:ea typeface="+mn-ea"/>
                <a:cs typeface="+mn-cs"/>
              </a:defRPr>
            </a:lvl1pPr>
          </a:lstStyle>
          <a:p>
            <a:pPr marL="0" lvl="0" indent="0" algn="l" defTabSz="895619" rtl="0" eaLnBrk="1" latinLnBrk="0" hangingPunct="1">
              <a:spcBef>
                <a:spcPct val="20000"/>
              </a:spcBef>
            </a:pPr>
            <a:r>
              <a:rPr lang="en-US"/>
              <a:t>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vert="horz" wrap="square" lIns="0" tIns="0" rIns="0" bIns="0" rtlCol="0" anchor="t">
            <a:noAutofit/>
          </a:bodyPr>
          <a:lstStyle>
            <a:lvl1pPr>
              <a:defRPr lang="en-US" dirty="0"/>
            </a:lvl1pPr>
          </a:lstStyle>
          <a:p>
            <a:pPr lvl="0"/>
            <a:r>
              <a:rPr lang="en-US"/>
              <a:t>Click to edit Master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321253822"/>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53099696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9611083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379314" y="1388226"/>
            <a:ext cx="11522249" cy="5290388"/>
          </a:xfrm>
          <a:prstGeom prst="rect">
            <a:avLst/>
          </a:prstGeom>
        </p:spPr>
        <p:txBody>
          <a:bodyPr/>
          <a:lstStyle>
            <a:lvl1pPr>
              <a:spcBef>
                <a:spcPts val="140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75853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413" y="1330656"/>
            <a:ext cx="5615452" cy="639762"/>
          </a:xfrm>
          <a:prstGeom prst="rect">
            <a:avLst/>
          </a:prstGeom>
          <a:solidFill>
            <a:schemeClr val="tx2"/>
          </a:solidFill>
        </p:spPr>
        <p:txBody>
          <a:bodyPr lIns="72000" anchor="b">
            <a:normAutofit/>
          </a:bodyPr>
          <a:lstStyle>
            <a:lvl1pPr marL="0" indent="0">
              <a:buNone/>
              <a:defRPr sz="3199" b="1">
                <a:solidFill>
                  <a:schemeClr val="bg1"/>
                </a:solidFill>
                <a:effectLst/>
              </a:defRPr>
            </a:lvl1pPr>
            <a:lvl2pPr marL="456907" indent="0">
              <a:buNone/>
              <a:defRPr sz="1999" b="1"/>
            </a:lvl2pPr>
            <a:lvl3pPr marL="913814" indent="0">
              <a:buNone/>
              <a:defRPr sz="1799" b="1"/>
            </a:lvl3pPr>
            <a:lvl4pPr marL="1370722" indent="0">
              <a:buNone/>
              <a:defRPr sz="1600" b="1"/>
            </a:lvl4pPr>
            <a:lvl5pPr marL="1827630" indent="0">
              <a:buNone/>
              <a:defRPr sz="1600" b="1"/>
            </a:lvl5pPr>
            <a:lvl6pPr marL="2284536" indent="0">
              <a:buNone/>
              <a:defRPr sz="1600" b="1"/>
            </a:lvl6pPr>
            <a:lvl7pPr marL="2741444" indent="0">
              <a:buNone/>
              <a:defRPr sz="1600" b="1"/>
            </a:lvl7pPr>
            <a:lvl8pPr marL="3198351" indent="0">
              <a:buNone/>
              <a:defRPr sz="1600" b="1"/>
            </a:lvl8pPr>
            <a:lvl9pPr marL="3655261"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79413" y="1981200"/>
            <a:ext cx="5615452" cy="4648200"/>
          </a:xfrm>
          <a:prstGeom prst="rect">
            <a:avLst/>
          </a:prstGeom>
        </p:spPr>
        <p:txBody>
          <a:bodyPr/>
          <a:lstStyle>
            <a:lvl1pPr>
              <a:defRPr sz="2799"/>
            </a:lvl1pPr>
            <a:lvl2pPr>
              <a:defRPr sz="2399"/>
            </a:lvl2pPr>
            <a:lvl3pPr>
              <a:defRPr sz="1999"/>
            </a:lvl3pPr>
            <a:lvl4pPr>
              <a:defRPr sz="1799"/>
            </a:lvl4pPr>
            <a:lvl5pPr>
              <a:defRPr sz="1799"/>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44155" y="1330656"/>
            <a:ext cx="5617658" cy="639762"/>
          </a:xfrm>
          <a:prstGeom prst="rect">
            <a:avLst/>
          </a:prstGeom>
          <a:solidFill>
            <a:schemeClr val="tx2"/>
          </a:solidFill>
        </p:spPr>
        <p:txBody>
          <a:bodyPr lIns="72000" anchor="b">
            <a:normAutofit/>
          </a:bodyPr>
          <a:lstStyle>
            <a:lvl1pPr marL="0" indent="0">
              <a:buNone/>
              <a:defRPr sz="3199" b="1">
                <a:solidFill>
                  <a:schemeClr val="bg1"/>
                </a:solidFill>
                <a:effectLst/>
              </a:defRPr>
            </a:lvl1pPr>
            <a:lvl2pPr marL="456907" indent="0">
              <a:buNone/>
              <a:defRPr sz="1999" b="1"/>
            </a:lvl2pPr>
            <a:lvl3pPr marL="913814" indent="0">
              <a:buNone/>
              <a:defRPr sz="1799" b="1"/>
            </a:lvl3pPr>
            <a:lvl4pPr marL="1370722" indent="0">
              <a:buNone/>
              <a:defRPr sz="1600" b="1"/>
            </a:lvl4pPr>
            <a:lvl5pPr marL="1827630" indent="0">
              <a:buNone/>
              <a:defRPr sz="1600" b="1"/>
            </a:lvl5pPr>
            <a:lvl6pPr marL="2284536" indent="0">
              <a:buNone/>
              <a:defRPr sz="1600" b="1"/>
            </a:lvl6pPr>
            <a:lvl7pPr marL="2741444" indent="0">
              <a:buNone/>
              <a:defRPr sz="1600" b="1"/>
            </a:lvl7pPr>
            <a:lvl8pPr marL="3198351" indent="0">
              <a:buNone/>
              <a:defRPr sz="1600" b="1"/>
            </a:lvl8pPr>
            <a:lvl9pPr marL="3655261"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44155" y="1981200"/>
            <a:ext cx="5617658" cy="4648200"/>
          </a:xfrm>
          <a:prstGeom prst="rect">
            <a:avLst/>
          </a:prstGeom>
        </p:spPr>
        <p:txBody>
          <a:bodyPr/>
          <a:lstStyle>
            <a:lvl1pPr>
              <a:defRPr sz="2799"/>
            </a:lvl1pPr>
            <a:lvl2pPr>
              <a:defRPr sz="2399"/>
            </a:lvl2pPr>
            <a:lvl3pPr>
              <a:defRPr sz="1999"/>
            </a:lvl3pPr>
            <a:lvl4pPr>
              <a:defRPr sz="1799"/>
            </a:lvl4pPr>
            <a:lvl5pPr>
              <a:defRPr sz="1799"/>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7656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53284513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12553130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Vision slide">
    <p:spTree>
      <p:nvGrpSpPr>
        <p:cNvPr id="1" name=""/>
        <p:cNvGrpSpPr/>
        <p:nvPr/>
      </p:nvGrpSpPr>
      <p:grpSpPr>
        <a:xfrm>
          <a:off x="0" y="0"/>
          <a:ext cx="0" cy="0"/>
          <a:chOff x="0" y="0"/>
          <a:chExt cx="0" cy="0"/>
        </a:xfrm>
      </p:grpSpPr>
      <p:pic>
        <p:nvPicPr>
          <p:cNvPr id="175" name="Picture 174"/>
          <p:cNvPicPr>
            <a:picLocks noChangeAspect="1"/>
          </p:cNvPicPr>
          <p:nvPr userDrawn="1"/>
        </p:nvPicPr>
        <p:blipFill rotWithShape="1">
          <a:blip r:embed="rId2">
            <a:extLst>
              <a:ext uri="{28A0092B-C50C-407E-A947-70E740481C1C}">
                <a14:useLocalDpi xmlns:a14="http://schemas.microsoft.com/office/drawing/2010/main" val="0"/>
              </a:ext>
            </a:extLst>
          </a:blip>
          <a:srcRect t="27820"/>
          <a:stretch/>
        </p:blipFill>
        <p:spPr>
          <a:xfrm>
            <a:off x="337874" y="4539480"/>
            <a:ext cx="3744337" cy="1803820"/>
          </a:xfrm>
          <a:prstGeom prst="rect">
            <a:avLst/>
          </a:prstGeom>
        </p:spPr>
      </p:pic>
      <p:pic>
        <p:nvPicPr>
          <p:cNvPr id="176" name="Picture 175"/>
          <p:cNvPicPr>
            <a:picLocks noChangeAspect="1"/>
          </p:cNvPicPr>
          <p:nvPr userDrawn="1"/>
        </p:nvPicPr>
        <p:blipFill rotWithShape="1">
          <a:blip r:embed="rId3" cstate="hqprint">
            <a:extLst>
              <a:ext uri="{28A0092B-C50C-407E-A947-70E740481C1C}">
                <a14:useLocalDpi xmlns:a14="http://schemas.microsoft.com/office/drawing/2010/main"/>
              </a:ext>
            </a:extLst>
          </a:blip>
          <a:srcRect t="3263" b="6784"/>
          <a:stretch/>
        </p:blipFill>
        <p:spPr>
          <a:xfrm>
            <a:off x="8147856" y="4539481"/>
            <a:ext cx="3744343" cy="1803820"/>
          </a:xfrm>
          <a:prstGeom prst="rect">
            <a:avLst/>
          </a:prstGeom>
        </p:spPr>
      </p:pic>
      <p:pic>
        <p:nvPicPr>
          <p:cNvPr id="177" name="Picture 176"/>
          <p:cNvPicPr>
            <a:picLocks noChangeAspect="1"/>
          </p:cNvPicPr>
          <p:nvPr userDrawn="1"/>
        </p:nvPicPr>
        <p:blipFill rotWithShape="1">
          <a:blip r:embed="rId4" cstate="hqprint">
            <a:extLst>
              <a:ext uri="{28A0092B-C50C-407E-A947-70E740481C1C}">
                <a14:useLocalDpi xmlns:a14="http://schemas.microsoft.com/office/drawing/2010/main"/>
              </a:ext>
            </a:extLst>
          </a:blip>
          <a:srcRect t="7545" b="2181"/>
          <a:stretch/>
        </p:blipFill>
        <p:spPr>
          <a:xfrm>
            <a:off x="4242867" y="4539480"/>
            <a:ext cx="3744342" cy="1803819"/>
          </a:xfrm>
          <a:prstGeom prst="rect">
            <a:avLst/>
          </a:prstGeom>
        </p:spPr>
      </p:pic>
      <p:sp>
        <p:nvSpPr>
          <p:cNvPr id="178" name="Rectangle 177"/>
          <p:cNvSpPr/>
          <p:nvPr userDrawn="1"/>
        </p:nvSpPr>
        <p:spPr bwMode="auto">
          <a:xfrm>
            <a:off x="1745" y="-1"/>
            <a:ext cx="12186216" cy="240473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5" tIns="45695" rIns="45695" bIns="45695" numCol="1" spcCol="0" rtlCol="0" fromWordArt="0" anchor="ctr" anchorCtr="0" forceAA="0" compatLnSpc="1">
            <a:prstTxWarp prst="textNoShape">
              <a:avLst/>
            </a:prstTxWarp>
            <a:noAutofit/>
          </a:bodyPr>
          <a:lstStyle/>
          <a:p>
            <a:pPr algn="ctr" defTabSz="913561"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179" name="Text Placeholder 2"/>
          <p:cNvSpPr txBox="1">
            <a:spLocks/>
          </p:cNvSpPr>
          <p:nvPr userDrawn="1"/>
        </p:nvSpPr>
        <p:spPr>
          <a:xfrm>
            <a:off x="243314" y="1045192"/>
            <a:ext cx="3532300" cy="327338"/>
          </a:xfrm>
          <a:prstGeom prst="rect">
            <a:avLst/>
          </a:prstGeom>
        </p:spPr>
        <p:txBody>
          <a:bodyPr/>
          <a:lstStyle>
            <a:lvl1pPr marL="116575" marR="0" indent="0" algn="l" defTabSz="932559" rtl="0" eaLnBrk="1" fontAlgn="auto" latinLnBrk="0" hangingPunct="1">
              <a:lnSpc>
                <a:spcPct val="90000"/>
              </a:lnSpc>
              <a:spcBef>
                <a:spcPct val="20000"/>
              </a:spcBef>
              <a:spcAft>
                <a:spcPts val="0"/>
              </a:spcAft>
              <a:buClrTx/>
              <a:buSzPct val="80000"/>
              <a:buFontTx/>
              <a:buNone/>
              <a:tabLst/>
              <a:defRPr sz="2448" kern="1200" spc="-71" baseline="0">
                <a:solidFill>
                  <a:srgbClr val="505050"/>
                </a:solidFill>
                <a:latin typeface="+mn-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solidFill>
                  <a:srgbClr val="505050"/>
                </a:soli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040" kern="1200" spc="0" baseline="0">
                <a:solidFill>
                  <a:srgbClr val="505050"/>
                </a:soli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1836" kern="1200" spc="0" baseline="0">
                <a:solidFill>
                  <a:srgbClr val="505050"/>
                </a:soli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1836" kern="1200" spc="0" baseline="0">
                <a:solidFill>
                  <a:srgbClr val="505050"/>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r>
              <a:rPr lang="en-US" sz="2040" spc="0" dirty="0">
                <a:solidFill>
                  <a:srgbClr val="FFFFFF"/>
                </a:solidFill>
                <a:latin typeface="Segoe UI Semibold" panose="020B0702040204020203" pitchFamily="34" charset="0"/>
              </a:rPr>
              <a:t>WHAT CAN I BUILD?</a:t>
            </a:r>
          </a:p>
        </p:txBody>
      </p:sp>
      <p:sp>
        <p:nvSpPr>
          <p:cNvPr id="180" name="Title 2"/>
          <p:cNvSpPr txBox="1">
            <a:spLocks/>
          </p:cNvSpPr>
          <p:nvPr userDrawn="1"/>
        </p:nvSpPr>
        <p:spPr>
          <a:xfrm>
            <a:off x="275393" y="295274"/>
            <a:ext cx="11884781" cy="917575"/>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03" dirty="0">
                <a:solidFill>
                  <a:schemeClr val="bg1"/>
                </a:solidFill>
              </a:rPr>
              <a:t>Office Platform</a:t>
            </a:r>
          </a:p>
        </p:txBody>
      </p:sp>
      <p:sp>
        <p:nvSpPr>
          <p:cNvPr id="181" name="Freeform 131"/>
          <p:cNvSpPr>
            <a:spLocks noChangeAspect="1"/>
          </p:cNvSpPr>
          <p:nvPr userDrawn="1"/>
        </p:nvSpPr>
        <p:spPr bwMode="black">
          <a:xfrm>
            <a:off x="1943724" y="1637406"/>
            <a:ext cx="532644" cy="639120"/>
          </a:xfrm>
          <a:custGeom>
            <a:avLst/>
            <a:gdLst>
              <a:gd name="T0" fmla="*/ 1710 w 1710"/>
              <a:gd name="T1" fmla="*/ 1880 h 2051"/>
              <a:gd name="T2" fmla="*/ 1710 w 1710"/>
              <a:gd name="T3" fmla="*/ 1880 h 2051"/>
              <a:gd name="T4" fmla="*/ 1710 w 1710"/>
              <a:gd name="T5" fmla="*/ 176 h 2051"/>
              <a:gd name="T6" fmla="*/ 1101 w 1710"/>
              <a:gd name="T7" fmla="*/ 0 h 2051"/>
              <a:gd name="T8" fmla="*/ 3 w 1710"/>
              <a:gd name="T9" fmla="*/ 413 h 2051"/>
              <a:gd name="T10" fmla="*/ 0 w 1710"/>
              <a:gd name="T11" fmla="*/ 413 h 2051"/>
              <a:gd name="T12" fmla="*/ 0 w 1710"/>
              <a:gd name="T13" fmla="*/ 1645 h 2051"/>
              <a:gd name="T14" fmla="*/ 375 w 1710"/>
              <a:gd name="T15" fmla="*/ 1498 h 2051"/>
              <a:gd name="T16" fmla="*/ 375 w 1710"/>
              <a:gd name="T17" fmla="*/ 496 h 2051"/>
              <a:gd name="T18" fmla="*/ 1101 w 1710"/>
              <a:gd name="T19" fmla="*/ 323 h 2051"/>
              <a:gd name="T20" fmla="*/ 1101 w 1710"/>
              <a:gd name="T21" fmla="*/ 1797 h 2051"/>
              <a:gd name="T22" fmla="*/ 0 w 1710"/>
              <a:gd name="T23" fmla="*/ 1645 h 2051"/>
              <a:gd name="T24" fmla="*/ 1101 w 1710"/>
              <a:gd name="T25" fmla="*/ 2051 h 2051"/>
              <a:gd name="T26" fmla="*/ 1101 w 1710"/>
              <a:gd name="T27" fmla="*/ 2051 h 2051"/>
              <a:gd name="T28" fmla="*/ 1710 w 1710"/>
              <a:gd name="T29" fmla="*/ 1882 h 2051"/>
              <a:gd name="T30" fmla="*/ 1710 w 1710"/>
              <a:gd name="T31" fmla="*/ 1880 h 2051"/>
              <a:gd name="T32" fmla="*/ 1710 w 1710"/>
              <a:gd name="T33" fmla="*/ 188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0" h="2051">
                <a:moveTo>
                  <a:pt x="1710" y="1880"/>
                </a:moveTo>
                <a:lnTo>
                  <a:pt x="1710" y="1880"/>
                </a:lnTo>
                <a:lnTo>
                  <a:pt x="1710" y="176"/>
                </a:lnTo>
                <a:lnTo>
                  <a:pt x="1101" y="0"/>
                </a:lnTo>
                <a:lnTo>
                  <a:pt x="3" y="413"/>
                </a:lnTo>
                <a:lnTo>
                  <a:pt x="0" y="413"/>
                </a:lnTo>
                <a:lnTo>
                  <a:pt x="0" y="1645"/>
                </a:lnTo>
                <a:lnTo>
                  <a:pt x="375" y="1498"/>
                </a:lnTo>
                <a:lnTo>
                  <a:pt x="375" y="496"/>
                </a:lnTo>
                <a:lnTo>
                  <a:pt x="1101" y="323"/>
                </a:lnTo>
                <a:lnTo>
                  <a:pt x="1101" y="1797"/>
                </a:lnTo>
                <a:lnTo>
                  <a:pt x="0" y="1645"/>
                </a:lnTo>
                <a:lnTo>
                  <a:pt x="1101" y="2051"/>
                </a:lnTo>
                <a:lnTo>
                  <a:pt x="1101" y="2051"/>
                </a:lnTo>
                <a:lnTo>
                  <a:pt x="1710" y="1882"/>
                </a:lnTo>
                <a:lnTo>
                  <a:pt x="1710" y="1880"/>
                </a:lnTo>
                <a:lnTo>
                  <a:pt x="1710" y="1880"/>
                </a:lnTo>
                <a:close/>
              </a:path>
            </a:pathLst>
          </a:custGeom>
          <a:solidFill>
            <a:schemeClr val="bg1"/>
          </a:solidFill>
          <a:ln>
            <a:noFill/>
          </a:ln>
          <a:extLst/>
        </p:spPr>
        <p:txBody>
          <a:bodyPr vert="horz" wrap="square" lIns="89606" tIns="44803" rIns="89606" bIns="44803" numCol="1" anchor="t" anchorCtr="0" compatLnSpc="1">
            <a:prstTxWarp prst="textNoShape">
              <a:avLst/>
            </a:prstTxWarp>
          </a:bodyPr>
          <a:lstStyle/>
          <a:p>
            <a:pPr algn="ctr" defTabSz="914005"/>
            <a:endParaRPr lang="en-US" sz="1764" dirty="0">
              <a:solidFill>
                <a:srgbClr val="505050"/>
              </a:solidFill>
            </a:endParaRPr>
          </a:p>
        </p:txBody>
      </p:sp>
      <p:sp>
        <p:nvSpPr>
          <p:cNvPr id="182" name="Freeform 5"/>
          <p:cNvSpPr>
            <a:spLocks noChangeAspect="1"/>
          </p:cNvSpPr>
          <p:nvPr userDrawn="1"/>
        </p:nvSpPr>
        <p:spPr bwMode="black">
          <a:xfrm>
            <a:off x="5616733" y="1662148"/>
            <a:ext cx="996618" cy="589636"/>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ln w="38100">
            <a:solidFill>
              <a:schemeClr val="bg1"/>
            </a:solidFill>
          </a:ln>
        </p:spPr>
        <p:txBody>
          <a:bodyPr vert="horz" wrap="square" lIns="89606" tIns="44803" rIns="89606" bIns="44803" numCol="1" anchor="t" anchorCtr="0" compatLnSpc="1">
            <a:prstTxWarp prst="textNoShape">
              <a:avLst/>
            </a:prstTxWarp>
          </a:bodyPr>
          <a:lstStyle/>
          <a:p>
            <a:pPr defTabSz="914005"/>
            <a:endParaRPr lang="en-US" sz="1764" dirty="0">
              <a:solidFill>
                <a:srgbClr val="505050"/>
              </a:solidFill>
            </a:endParaRPr>
          </a:p>
        </p:txBody>
      </p:sp>
      <p:grpSp>
        <p:nvGrpSpPr>
          <p:cNvPr id="183" name="Group 182"/>
          <p:cNvGrpSpPr/>
          <p:nvPr userDrawn="1"/>
        </p:nvGrpSpPr>
        <p:grpSpPr>
          <a:xfrm>
            <a:off x="9864604" y="1647275"/>
            <a:ext cx="612306" cy="619382"/>
            <a:chOff x="4420977" y="3337861"/>
            <a:chExt cx="889375" cy="899290"/>
          </a:xfrm>
          <a:solidFill>
            <a:srgbClr val="F8F8F8"/>
          </a:solidFill>
        </p:grpSpPr>
        <p:sp>
          <p:nvSpPr>
            <p:cNvPr id="184" name="Oval 183"/>
            <p:cNvSpPr/>
            <p:nvPr/>
          </p:nvSpPr>
          <p:spPr bwMode="auto">
            <a:xfrm>
              <a:off x="4468482" y="3450061"/>
              <a:ext cx="787090" cy="78709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Oval 184"/>
            <p:cNvSpPr/>
            <p:nvPr/>
          </p:nvSpPr>
          <p:spPr bwMode="auto">
            <a:xfrm>
              <a:off x="4724324" y="3337861"/>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6" name="Oval 185"/>
            <p:cNvSpPr/>
            <p:nvPr/>
          </p:nvSpPr>
          <p:spPr bwMode="auto">
            <a:xfrm>
              <a:off x="5034946"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7" name="Oval 186"/>
            <p:cNvSpPr/>
            <p:nvPr/>
          </p:nvSpPr>
          <p:spPr bwMode="auto">
            <a:xfrm>
              <a:off x="4420977"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defRPr/>
              </a:pPr>
              <a:endParaRPr lang="en-US" sz="2399"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8" name="Straight Arrow Connector 187"/>
          <p:cNvCxnSpPr/>
          <p:nvPr userDrawn="1"/>
        </p:nvCxnSpPr>
        <p:spPr>
          <a:xfrm>
            <a:off x="2759092" y="1957947"/>
            <a:ext cx="2601266"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89" name="Straight Arrow Connector 188"/>
          <p:cNvCxnSpPr/>
          <p:nvPr userDrawn="1"/>
        </p:nvCxnSpPr>
        <p:spPr>
          <a:xfrm>
            <a:off x="7017940" y="1957947"/>
            <a:ext cx="2601266"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90" name="TextBox 189"/>
          <p:cNvSpPr txBox="1"/>
          <p:nvPr userDrawn="1"/>
        </p:nvSpPr>
        <p:spPr>
          <a:xfrm>
            <a:off x="337874"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ADD-INS AND WEB PARTS:</a:t>
            </a:r>
          </a:p>
          <a:p>
            <a:pPr>
              <a:lnSpc>
                <a:spcPct val="90000"/>
              </a:lnSpc>
              <a:spcAft>
                <a:spcPts val="600"/>
              </a:spcAft>
            </a:pPr>
            <a:r>
              <a:rPr lang="en-US" sz="1799" dirty="0">
                <a:solidFill>
                  <a:schemeClr val="bg1"/>
                </a:solidFill>
              </a:rPr>
              <a:t>Make your solution a native </a:t>
            </a:r>
            <a:br>
              <a:rPr lang="en-US" sz="1799" dirty="0">
                <a:solidFill>
                  <a:schemeClr val="bg1"/>
                </a:solidFill>
              </a:rPr>
            </a:br>
            <a:r>
              <a:rPr lang="en-US" sz="1799" dirty="0">
                <a:solidFill>
                  <a:schemeClr val="bg1"/>
                </a:solidFill>
              </a:rPr>
              <a:t>part of the modern Office</a:t>
            </a:r>
          </a:p>
        </p:txBody>
      </p:sp>
      <p:sp>
        <p:nvSpPr>
          <p:cNvPr id="191" name="TextBox 190"/>
          <p:cNvSpPr txBox="1"/>
          <p:nvPr userDrawn="1"/>
        </p:nvSpPr>
        <p:spPr>
          <a:xfrm>
            <a:off x="4242868"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WEB AND DEVICES APPS:</a:t>
            </a:r>
          </a:p>
          <a:p>
            <a:pPr>
              <a:lnSpc>
                <a:spcPct val="90000"/>
              </a:lnSpc>
              <a:spcAft>
                <a:spcPts val="600"/>
              </a:spcAft>
            </a:pPr>
            <a:r>
              <a:rPr lang="en-US" sz="1799" dirty="0">
                <a:solidFill>
                  <a:schemeClr val="bg1"/>
                </a:solidFill>
              </a:rPr>
              <a:t>Build smarter apps by </a:t>
            </a:r>
            <a:br>
              <a:rPr lang="en-US" sz="1799" dirty="0">
                <a:solidFill>
                  <a:schemeClr val="bg1"/>
                </a:solidFill>
              </a:rPr>
            </a:br>
            <a:r>
              <a:rPr lang="en-US" sz="1799" dirty="0">
                <a:solidFill>
                  <a:schemeClr val="bg1"/>
                </a:solidFill>
              </a:rPr>
              <a:t>connecting to Office services</a:t>
            </a:r>
          </a:p>
        </p:txBody>
      </p:sp>
      <p:sp>
        <p:nvSpPr>
          <p:cNvPr id="192" name="TextBox 191"/>
          <p:cNvSpPr txBox="1"/>
          <p:nvPr userDrawn="1"/>
        </p:nvSpPr>
        <p:spPr>
          <a:xfrm>
            <a:off x="8147862" y="2689239"/>
            <a:ext cx="3744339" cy="1897274"/>
          </a:xfrm>
          <a:prstGeom prst="rect">
            <a:avLst/>
          </a:prstGeom>
          <a:solidFill>
            <a:srgbClr val="505050"/>
          </a:solidFill>
        </p:spPr>
        <p:txBody>
          <a:bodyPr wrap="square" lIns="274210" tIns="365613" rIns="182807" bIns="146246" rtlCol="0">
            <a:noAutofit/>
          </a:bodyPr>
          <a:lstStyle/>
          <a:p>
            <a:pPr>
              <a:lnSpc>
                <a:spcPct val="90000"/>
              </a:lnSpc>
              <a:spcAft>
                <a:spcPts val="600"/>
              </a:spcAft>
            </a:pPr>
            <a:r>
              <a:rPr lang="en-US" sz="1999" dirty="0">
                <a:solidFill>
                  <a:schemeClr val="bg1"/>
                </a:solidFill>
                <a:latin typeface="Segoe UI Semibold" panose="020B0702040204020203" pitchFamily="34" charset="0"/>
              </a:rPr>
              <a:t>VOICE, VIDEO, CONNECTORS, AND BOTS</a:t>
            </a:r>
          </a:p>
          <a:p>
            <a:pPr>
              <a:lnSpc>
                <a:spcPct val="90000"/>
              </a:lnSpc>
              <a:spcAft>
                <a:spcPts val="600"/>
              </a:spcAft>
            </a:pPr>
            <a:r>
              <a:rPr lang="en-US" sz="1799" dirty="0">
                <a:solidFill>
                  <a:schemeClr val="bg1"/>
                </a:solidFill>
              </a:rPr>
              <a:t>Create the next generation </a:t>
            </a:r>
            <a:br>
              <a:rPr lang="en-US" sz="1799" dirty="0">
                <a:solidFill>
                  <a:schemeClr val="bg1"/>
                </a:solidFill>
              </a:rPr>
            </a:br>
            <a:r>
              <a:rPr lang="en-US" sz="1799" dirty="0">
                <a:solidFill>
                  <a:schemeClr val="bg1"/>
                </a:solidFill>
              </a:rPr>
              <a:t>of productivity solutions</a:t>
            </a:r>
          </a:p>
        </p:txBody>
      </p:sp>
      <p:sp>
        <p:nvSpPr>
          <p:cNvPr id="193" name="Isosceles Triangle 192"/>
          <p:cNvSpPr/>
          <p:nvPr userDrawn="1"/>
        </p:nvSpPr>
        <p:spPr bwMode="auto">
          <a:xfrm rot="10800000">
            <a:off x="1661003"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194" name="Isosceles Triangle 193"/>
          <p:cNvSpPr/>
          <p:nvPr userDrawn="1"/>
        </p:nvSpPr>
        <p:spPr bwMode="auto">
          <a:xfrm rot="10800000">
            <a:off x="5565996"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195" name="Isosceles Triangle 194"/>
          <p:cNvSpPr/>
          <p:nvPr userDrawn="1"/>
        </p:nvSpPr>
        <p:spPr bwMode="auto">
          <a:xfrm rot="10800000">
            <a:off x="9619207" y="2385250"/>
            <a:ext cx="1098090" cy="224599"/>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11" tIns="46611" rIns="46611" bIns="46611" numCol="1" spcCol="0" rtlCol="0" fromWordArt="0" anchor="ctr" anchorCtr="0" forceAA="0" compatLnSpc="1">
            <a:prstTxWarp prst="textNoShape">
              <a:avLst/>
            </a:prstTxWarp>
            <a:noAutofit/>
          </a:bodyPr>
          <a:lstStyle/>
          <a:p>
            <a:pPr algn="ctr" defTabSz="931921"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659862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750" fill="hold"/>
                                        <p:tgtEl>
                                          <p:spTgt spid="190"/>
                                        </p:tgtEl>
                                        <p:attrNameLst>
                                          <p:attrName>ppt_x</p:attrName>
                                        </p:attrNameLst>
                                      </p:cBhvr>
                                      <p:tavLst>
                                        <p:tav tm="0">
                                          <p:val>
                                            <p:strVal val="1+#ppt_w/2"/>
                                          </p:val>
                                        </p:tav>
                                        <p:tav tm="100000">
                                          <p:val>
                                            <p:strVal val="#ppt_x"/>
                                          </p:val>
                                        </p:tav>
                                      </p:tavLst>
                                    </p:anim>
                                    <p:anim calcmode="lin" valueType="num">
                                      <p:cBhvr additive="base">
                                        <p:cTn id="8" dur="750" fill="hold"/>
                                        <p:tgtEl>
                                          <p:spTgt spid="190"/>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175"/>
                                        </p:tgtEl>
                                        <p:attrNameLst>
                                          <p:attrName>style.visibility</p:attrName>
                                        </p:attrNameLst>
                                      </p:cBhvr>
                                      <p:to>
                                        <p:strVal val="visible"/>
                                      </p:to>
                                    </p:set>
                                    <p:anim calcmode="lin" valueType="num">
                                      <p:cBhvr additive="base">
                                        <p:cTn id="11" dur="750" fill="hold"/>
                                        <p:tgtEl>
                                          <p:spTgt spid="175"/>
                                        </p:tgtEl>
                                        <p:attrNameLst>
                                          <p:attrName>ppt_x</p:attrName>
                                        </p:attrNameLst>
                                      </p:cBhvr>
                                      <p:tavLst>
                                        <p:tav tm="0">
                                          <p:val>
                                            <p:strVal val="#ppt_x"/>
                                          </p:val>
                                        </p:tav>
                                        <p:tav tm="100000">
                                          <p:val>
                                            <p:strVal val="#ppt_x"/>
                                          </p:val>
                                        </p:tav>
                                      </p:tavLst>
                                    </p:anim>
                                    <p:anim calcmode="lin" valueType="num">
                                      <p:cBhvr additive="base">
                                        <p:cTn id="12" dur="750" fill="hold"/>
                                        <p:tgtEl>
                                          <p:spTgt spid="175"/>
                                        </p:tgtEl>
                                        <p:attrNameLst>
                                          <p:attrName>ppt_y</p:attrName>
                                        </p:attrNameLst>
                                      </p:cBhvr>
                                      <p:tavLst>
                                        <p:tav tm="0">
                                          <p:val>
                                            <p:strVal val="1+#ppt_h/2"/>
                                          </p:val>
                                        </p:tav>
                                        <p:tav tm="100000">
                                          <p:val>
                                            <p:strVal val="#ppt_y"/>
                                          </p:val>
                                        </p:tav>
                                      </p:tavLst>
                                    </p:anim>
                                  </p:childTnLst>
                                </p:cTn>
                              </p:par>
                              <p:par>
                                <p:cTn id="13" presetID="12" presetClass="entr" presetSubtype="4" fill="hold" grpId="0" nodeType="withEffect">
                                  <p:stCondLst>
                                    <p:cond delay="250"/>
                                  </p:stCondLst>
                                  <p:childTnLst>
                                    <p:set>
                                      <p:cBhvr>
                                        <p:cTn id="14" dur="1" fill="hold">
                                          <p:stCondLst>
                                            <p:cond delay="0"/>
                                          </p:stCondLst>
                                        </p:cTn>
                                        <p:tgtEl>
                                          <p:spTgt spid="181"/>
                                        </p:tgtEl>
                                        <p:attrNameLst>
                                          <p:attrName>style.visibility</p:attrName>
                                        </p:attrNameLst>
                                      </p:cBhvr>
                                      <p:to>
                                        <p:strVal val="visible"/>
                                      </p:to>
                                    </p:set>
                                    <p:anim calcmode="lin" valueType="num">
                                      <p:cBhvr additive="base">
                                        <p:cTn id="15" dur="500"/>
                                        <p:tgtEl>
                                          <p:spTgt spid="181"/>
                                        </p:tgtEl>
                                        <p:attrNameLst>
                                          <p:attrName>ppt_y</p:attrName>
                                        </p:attrNameLst>
                                      </p:cBhvr>
                                      <p:tavLst>
                                        <p:tav tm="0">
                                          <p:val>
                                            <p:strVal val="#ppt_y+#ppt_h*1.125000"/>
                                          </p:val>
                                        </p:tav>
                                        <p:tav tm="100000">
                                          <p:val>
                                            <p:strVal val="#ppt_y"/>
                                          </p:val>
                                        </p:tav>
                                      </p:tavLst>
                                    </p:anim>
                                    <p:animEffect transition="in" filter="wipe(up)">
                                      <p:cBhvr>
                                        <p:cTn id="16" dur="500"/>
                                        <p:tgtEl>
                                          <p:spTgt spid="181"/>
                                        </p:tgtEl>
                                      </p:cBhvr>
                                    </p:animEffect>
                                  </p:childTnLst>
                                </p:cTn>
                              </p:par>
                              <p:par>
                                <p:cTn id="17" presetID="12" presetClass="entr" presetSubtype="1" fill="hold" grpId="0" nodeType="withEffect">
                                  <p:stCondLst>
                                    <p:cond delay="250"/>
                                  </p:stCondLst>
                                  <p:childTnLst>
                                    <p:set>
                                      <p:cBhvr>
                                        <p:cTn id="18" dur="1" fill="hold">
                                          <p:stCondLst>
                                            <p:cond delay="0"/>
                                          </p:stCondLst>
                                        </p:cTn>
                                        <p:tgtEl>
                                          <p:spTgt spid="193"/>
                                        </p:tgtEl>
                                        <p:attrNameLst>
                                          <p:attrName>style.visibility</p:attrName>
                                        </p:attrNameLst>
                                      </p:cBhvr>
                                      <p:to>
                                        <p:strVal val="visible"/>
                                      </p:to>
                                    </p:set>
                                    <p:anim calcmode="lin" valueType="num">
                                      <p:cBhvr additive="base">
                                        <p:cTn id="19" dur="500"/>
                                        <p:tgtEl>
                                          <p:spTgt spid="193"/>
                                        </p:tgtEl>
                                        <p:attrNameLst>
                                          <p:attrName>ppt_y</p:attrName>
                                        </p:attrNameLst>
                                      </p:cBhvr>
                                      <p:tavLst>
                                        <p:tav tm="0">
                                          <p:val>
                                            <p:strVal val="#ppt_y-#ppt_h*1.125000"/>
                                          </p:val>
                                        </p:tav>
                                        <p:tav tm="100000">
                                          <p:val>
                                            <p:strVal val="#ppt_y"/>
                                          </p:val>
                                        </p:tav>
                                      </p:tavLst>
                                    </p:anim>
                                    <p:animEffect transition="in" filter="wipe(down)">
                                      <p:cBhvr>
                                        <p:cTn id="20" dur="500"/>
                                        <p:tgtEl>
                                          <p:spTgt spid="193"/>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decel="100000" fill="hold" nodeType="clickEffect">
                                  <p:stCondLst>
                                    <p:cond delay="0"/>
                                  </p:stCondLst>
                                  <p:childTnLst>
                                    <p:set>
                                      <p:cBhvr>
                                        <p:cTn id="24" dur="1" fill="hold">
                                          <p:stCondLst>
                                            <p:cond delay="0"/>
                                          </p:stCondLst>
                                        </p:cTn>
                                        <p:tgtEl>
                                          <p:spTgt spid="177"/>
                                        </p:tgtEl>
                                        <p:attrNameLst>
                                          <p:attrName>style.visibility</p:attrName>
                                        </p:attrNameLst>
                                      </p:cBhvr>
                                      <p:to>
                                        <p:strVal val="visible"/>
                                      </p:to>
                                    </p:set>
                                    <p:anim calcmode="lin" valueType="num">
                                      <p:cBhvr additive="base">
                                        <p:cTn id="25" dur="750" fill="hold"/>
                                        <p:tgtEl>
                                          <p:spTgt spid="177"/>
                                        </p:tgtEl>
                                        <p:attrNameLst>
                                          <p:attrName>ppt_x</p:attrName>
                                        </p:attrNameLst>
                                      </p:cBhvr>
                                      <p:tavLst>
                                        <p:tav tm="0">
                                          <p:val>
                                            <p:strVal val="#ppt_x"/>
                                          </p:val>
                                        </p:tav>
                                        <p:tav tm="100000">
                                          <p:val>
                                            <p:strVal val="#ppt_x"/>
                                          </p:val>
                                        </p:tav>
                                      </p:tavLst>
                                    </p:anim>
                                    <p:anim calcmode="lin" valueType="num">
                                      <p:cBhvr additive="base">
                                        <p:cTn id="26" dur="750" fill="hold"/>
                                        <p:tgtEl>
                                          <p:spTgt spid="177"/>
                                        </p:tgtEl>
                                        <p:attrNameLst>
                                          <p:attrName>ppt_y</p:attrName>
                                        </p:attrNameLst>
                                      </p:cBhvr>
                                      <p:tavLst>
                                        <p:tav tm="0">
                                          <p:val>
                                            <p:strVal val="1+#ppt_h/2"/>
                                          </p:val>
                                        </p:tav>
                                        <p:tav tm="100000">
                                          <p:val>
                                            <p:strVal val="#ppt_y"/>
                                          </p:val>
                                        </p:tav>
                                      </p:tavLst>
                                    </p:anim>
                                  </p:childTnLst>
                                </p:cTn>
                              </p:par>
                              <p:par>
                                <p:cTn id="27" presetID="2" presetClass="entr" presetSubtype="2" decel="100000" fill="hold" grpId="0" nodeType="withEffect">
                                  <p:stCondLst>
                                    <p:cond delay="0"/>
                                  </p:stCondLst>
                                  <p:childTnLst>
                                    <p:set>
                                      <p:cBhvr>
                                        <p:cTn id="28" dur="1" fill="hold">
                                          <p:stCondLst>
                                            <p:cond delay="0"/>
                                          </p:stCondLst>
                                        </p:cTn>
                                        <p:tgtEl>
                                          <p:spTgt spid="191"/>
                                        </p:tgtEl>
                                        <p:attrNameLst>
                                          <p:attrName>style.visibility</p:attrName>
                                        </p:attrNameLst>
                                      </p:cBhvr>
                                      <p:to>
                                        <p:strVal val="visible"/>
                                      </p:to>
                                    </p:set>
                                    <p:anim calcmode="lin" valueType="num">
                                      <p:cBhvr additive="base">
                                        <p:cTn id="29" dur="750" fill="hold"/>
                                        <p:tgtEl>
                                          <p:spTgt spid="191"/>
                                        </p:tgtEl>
                                        <p:attrNameLst>
                                          <p:attrName>ppt_x</p:attrName>
                                        </p:attrNameLst>
                                      </p:cBhvr>
                                      <p:tavLst>
                                        <p:tav tm="0">
                                          <p:val>
                                            <p:strVal val="1+#ppt_w/2"/>
                                          </p:val>
                                        </p:tav>
                                        <p:tav tm="100000">
                                          <p:val>
                                            <p:strVal val="#ppt_x"/>
                                          </p:val>
                                        </p:tav>
                                      </p:tavLst>
                                    </p:anim>
                                    <p:anim calcmode="lin" valueType="num">
                                      <p:cBhvr additive="base">
                                        <p:cTn id="30" dur="750" fill="hold"/>
                                        <p:tgtEl>
                                          <p:spTgt spid="191"/>
                                        </p:tgtEl>
                                        <p:attrNameLst>
                                          <p:attrName>ppt_y</p:attrName>
                                        </p:attrNameLst>
                                      </p:cBhvr>
                                      <p:tavLst>
                                        <p:tav tm="0">
                                          <p:val>
                                            <p:strVal val="#ppt_y"/>
                                          </p:val>
                                        </p:tav>
                                        <p:tav tm="100000">
                                          <p:val>
                                            <p:strVal val="#ppt_y"/>
                                          </p:val>
                                        </p:tav>
                                      </p:tavLst>
                                    </p:anim>
                                  </p:childTnLst>
                                </p:cTn>
                              </p:par>
                              <p:par>
                                <p:cTn id="31" presetID="22" presetClass="entr" presetSubtype="8" fill="hold" nodeType="withEffect">
                                  <p:stCondLst>
                                    <p:cond delay="0"/>
                                  </p:stCondLst>
                                  <p:childTnLst>
                                    <p:set>
                                      <p:cBhvr>
                                        <p:cTn id="32" dur="1" fill="hold">
                                          <p:stCondLst>
                                            <p:cond delay="0"/>
                                          </p:stCondLst>
                                        </p:cTn>
                                        <p:tgtEl>
                                          <p:spTgt spid="188"/>
                                        </p:tgtEl>
                                        <p:attrNameLst>
                                          <p:attrName>style.visibility</p:attrName>
                                        </p:attrNameLst>
                                      </p:cBhvr>
                                      <p:to>
                                        <p:strVal val="visible"/>
                                      </p:to>
                                    </p:set>
                                    <p:animEffect transition="in" filter="wipe(left)">
                                      <p:cBhvr>
                                        <p:cTn id="33" dur="750"/>
                                        <p:tgtEl>
                                          <p:spTgt spid="188"/>
                                        </p:tgtEl>
                                      </p:cBhvr>
                                    </p:animEffect>
                                  </p:childTnLst>
                                </p:cTn>
                              </p:par>
                              <p:par>
                                <p:cTn id="34" presetID="12" presetClass="entr" presetSubtype="4" fill="hold" grpId="0" nodeType="withEffect">
                                  <p:stCondLst>
                                    <p:cond delay="250"/>
                                  </p:stCondLst>
                                  <p:childTnLst>
                                    <p:set>
                                      <p:cBhvr>
                                        <p:cTn id="35" dur="1" fill="hold">
                                          <p:stCondLst>
                                            <p:cond delay="0"/>
                                          </p:stCondLst>
                                        </p:cTn>
                                        <p:tgtEl>
                                          <p:spTgt spid="182"/>
                                        </p:tgtEl>
                                        <p:attrNameLst>
                                          <p:attrName>style.visibility</p:attrName>
                                        </p:attrNameLst>
                                      </p:cBhvr>
                                      <p:to>
                                        <p:strVal val="visible"/>
                                      </p:to>
                                    </p:set>
                                    <p:anim calcmode="lin" valueType="num">
                                      <p:cBhvr additive="base">
                                        <p:cTn id="36" dur="500"/>
                                        <p:tgtEl>
                                          <p:spTgt spid="182"/>
                                        </p:tgtEl>
                                        <p:attrNameLst>
                                          <p:attrName>ppt_y</p:attrName>
                                        </p:attrNameLst>
                                      </p:cBhvr>
                                      <p:tavLst>
                                        <p:tav tm="0">
                                          <p:val>
                                            <p:strVal val="#ppt_y+#ppt_h*1.125000"/>
                                          </p:val>
                                        </p:tav>
                                        <p:tav tm="100000">
                                          <p:val>
                                            <p:strVal val="#ppt_y"/>
                                          </p:val>
                                        </p:tav>
                                      </p:tavLst>
                                    </p:anim>
                                    <p:animEffect transition="in" filter="wipe(up)">
                                      <p:cBhvr>
                                        <p:cTn id="37" dur="500"/>
                                        <p:tgtEl>
                                          <p:spTgt spid="182"/>
                                        </p:tgtEl>
                                      </p:cBhvr>
                                    </p:animEffect>
                                  </p:childTnLst>
                                </p:cTn>
                              </p:par>
                              <p:par>
                                <p:cTn id="38" presetID="12" presetClass="entr" presetSubtype="1" fill="hold" grpId="0" nodeType="withEffect">
                                  <p:stCondLst>
                                    <p:cond delay="250"/>
                                  </p:stCondLst>
                                  <p:childTnLst>
                                    <p:set>
                                      <p:cBhvr>
                                        <p:cTn id="39" dur="1" fill="hold">
                                          <p:stCondLst>
                                            <p:cond delay="0"/>
                                          </p:stCondLst>
                                        </p:cTn>
                                        <p:tgtEl>
                                          <p:spTgt spid="194"/>
                                        </p:tgtEl>
                                        <p:attrNameLst>
                                          <p:attrName>style.visibility</p:attrName>
                                        </p:attrNameLst>
                                      </p:cBhvr>
                                      <p:to>
                                        <p:strVal val="visible"/>
                                      </p:to>
                                    </p:set>
                                    <p:anim calcmode="lin" valueType="num">
                                      <p:cBhvr additive="base">
                                        <p:cTn id="40" dur="500"/>
                                        <p:tgtEl>
                                          <p:spTgt spid="194"/>
                                        </p:tgtEl>
                                        <p:attrNameLst>
                                          <p:attrName>ppt_y</p:attrName>
                                        </p:attrNameLst>
                                      </p:cBhvr>
                                      <p:tavLst>
                                        <p:tav tm="0">
                                          <p:val>
                                            <p:strVal val="#ppt_y-#ppt_h*1.125000"/>
                                          </p:val>
                                        </p:tav>
                                        <p:tav tm="100000">
                                          <p:val>
                                            <p:strVal val="#ppt_y"/>
                                          </p:val>
                                        </p:tav>
                                      </p:tavLst>
                                    </p:anim>
                                    <p:animEffect transition="in" filter="wipe(down)">
                                      <p:cBhvr>
                                        <p:cTn id="41" dur="500"/>
                                        <p:tgtEl>
                                          <p:spTgt spid="194"/>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decel="100000" fill="hold" nodeType="clickEffect">
                                  <p:stCondLst>
                                    <p:cond delay="0"/>
                                  </p:stCondLst>
                                  <p:childTnLst>
                                    <p:set>
                                      <p:cBhvr>
                                        <p:cTn id="45" dur="1" fill="hold">
                                          <p:stCondLst>
                                            <p:cond delay="0"/>
                                          </p:stCondLst>
                                        </p:cTn>
                                        <p:tgtEl>
                                          <p:spTgt spid="176"/>
                                        </p:tgtEl>
                                        <p:attrNameLst>
                                          <p:attrName>style.visibility</p:attrName>
                                        </p:attrNameLst>
                                      </p:cBhvr>
                                      <p:to>
                                        <p:strVal val="visible"/>
                                      </p:to>
                                    </p:set>
                                    <p:anim calcmode="lin" valueType="num">
                                      <p:cBhvr additive="base">
                                        <p:cTn id="46" dur="750" fill="hold"/>
                                        <p:tgtEl>
                                          <p:spTgt spid="176"/>
                                        </p:tgtEl>
                                        <p:attrNameLst>
                                          <p:attrName>ppt_x</p:attrName>
                                        </p:attrNameLst>
                                      </p:cBhvr>
                                      <p:tavLst>
                                        <p:tav tm="0">
                                          <p:val>
                                            <p:strVal val="#ppt_x"/>
                                          </p:val>
                                        </p:tav>
                                        <p:tav tm="100000">
                                          <p:val>
                                            <p:strVal val="#ppt_x"/>
                                          </p:val>
                                        </p:tav>
                                      </p:tavLst>
                                    </p:anim>
                                    <p:anim calcmode="lin" valueType="num">
                                      <p:cBhvr additive="base">
                                        <p:cTn id="47" dur="750" fill="hold"/>
                                        <p:tgtEl>
                                          <p:spTgt spid="176"/>
                                        </p:tgtEl>
                                        <p:attrNameLst>
                                          <p:attrName>ppt_y</p:attrName>
                                        </p:attrNameLst>
                                      </p:cBhvr>
                                      <p:tavLst>
                                        <p:tav tm="0">
                                          <p:val>
                                            <p:strVal val="1+#ppt_h/2"/>
                                          </p:val>
                                        </p:tav>
                                        <p:tav tm="100000">
                                          <p:val>
                                            <p:strVal val="#ppt_y"/>
                                          </p:val>
                                        </p:tav>
                                      </p:tavLst>
                                    </p:anim>
                                  </p:childTnLst>
                                </p:cTn>
                              </p:par>
                              <p:par>
                                <p:cTn id="48" presetID="2" presetClass="entr" presetSubtype="2" decel="100000" fill="hold" grpId="0" nodeType="withEffect">
                                  <p:stCondLst>
                                    <p:cond delay="0"/>
                                  </p:stCondLst>
                                  <p:childTnLst>
                                    <p:set>
                                      <p:cBhvr>
                                        <p:cTn id="49" dur="1" fill="hold">
                                          <p:stCondLst>
                                            <p:cond delay="0"/>
                                          </p:stCondLst>
                                        </p:cTn>
                                        <p:tgtEl>
                                          <p:spTgt spid="192"/>
                                        </p:tgtEl>
                                        <p:attrNameLst>
                                          <p:attrName>style.visibility</p:attrName>
                                        </p:attrNameLst>
                                      </p:cBhvr>
                                      <p:to>
                                        <p:strVal val="visible"/>
                                      </p:to>
                                    </p:set>
                                    <p:anim calcmode="lin" valueType="num">
                                      <p:cBhvr additive="base">
                                        <p:cTn id="50" dur="750" fill="hold"/>
                                        <p:tgtEl>
                                          <p:spTgt spid="192"/>
                                        </p:tgtEl>
                                        <p:attrNameLst>
                                          <p:attrName>ppt_x</p:attrName>
                                        </p:attrNameLst>
                                      </p:cBhvr>
                                      <p:tavLst>
                                        <p:tav tm="0">
                                          <p:val>
                                            <p:strVal val="1+#ppt_w/2"/>
                                          </p:val>
                                        </p:tav>
                                        <p:tav tm="100000">
                                          <p:val>
                                            <p:strVal val="#ppt_x"/>
                                          </p:val>
                                        </p:tav>
                                      </p:tavLst>
                                    </p:anim>
                                    <p:anim calcmode="lin" valueType="num">
                                      <p:cBhvr additive="base">
                                        <p:cTn id="51" dur="750" fill="hold"/>
                                        <p:tgtEl>
                                          <p:spTgt spid="192"/>
                                        </p:tgtEl>
                                        <p:attrNameLst>
                                          <p:attrName>ppt_y</p:attrName>
                                        </p:attrNameLst>
                                      </p:cBhvr>
                                      <p:tavLst>
                                        <p:tav tm="0">
                                          <p:val>
                                            <p:strVal val="#ppt_y"/>
                                          </p:val>
                                        </p:tav>
                                        <p:tav tm="100000">
                                          <p:val>
                                            <p:strVal val="#ppt_y"/>
                                          </p:val>
                                        </p:tav>
                                      </p:tavLst>
                                    </p:anim>
                                  </p:childTnLst>
                                </p:cTn>
                              </p:par>
                              <p:par>
                                <p:cTn id="52" presetID="22" presetClass="entr" presetSubtype="8" fill="hold" nodeType="withEffect">
                                  <p:stCondLst>
                                    <p:cond delay="0"/>
                                  </p:stCondLst>
                                  <p:childTnLst>
                                    <p:set>
                                      <p:cBhvr>
                                        <p:cTn id="53" dur="1" fill="hold">
                                          <p:stCondLst>
                                            <p:cond delay="0"/>
                                          </p:stCondLst>
                                        </p:cTn>
                                        <p:tgtEl>
                                          <p:spTgt spid="189"/>
                                        </p:tgtEl>
                                        <p:attrNameLst>
                                          <p:attrName>style.visibility</p:attrName>
                                        </p:attrNameLst>
                                      </p:cBhvr>
                                      <p:to>
                                        <p:strVal val="visible"/>
                                      </p:to>
                                    </p:set>
                                    <p:animEffect transition="in" filter="wipe(left)">
                                      <p:cBhvr>
                                        <p:cTn id="54" dur="750"/>
                                        <p:tgtEl>
                                          <p:spTgt spid="189"/>
                                        </p:tgtEl>
                                      </p:cBhvr>
                                    </p:animEffect>
                                  </p:childTnLst>
                                </p:cTn>
                              </p:par>
                              <p:par>
                                <p:cTn id="55" presetID="12" presetClass="entr" presetSubtype="4" fill="hold" nodeType="withEffect">
                                  <p:stCondLst>
                                    <p:cond delay="250"/>
                                  </p:stCondLst>
                                  <p:childTnLst>
                                    <p:set>
                                      <p:cBhvr>
                                        <p:cTn id="56" dur="1" fill="hold">
                                          <p:stCondLst>
                                            <p:cond delay="0"/>
                                          </p:stCondLst>
                                        </p:cTn>
                                        <p:tgtEl>
                                          <p:spTgt spid="183"/>
                                        </p:tgtEl>
                                        <p:attrNameLst>
                                          <p:attrName>style.visibility</p:attrName>
                                        </p:attrNameLst>
                                      </p:cBhvr>
                                      <p:to>
                                        <p:strVal val="visible"/>
                                      </p:to>
                                    </p:set>
                                    <p:anim calcmode="lin" valueType="num">
                                      <p:cBhvr additive="base">
                                        <p:cTn id="57" dur="500"/>
                                        <p:tgtEl>
                                          <p:spTgt spid="183"/>
                                        </p:tgtEl>
                                        <p:attrNameLst>
                                          <p:attrName>ppt_y</p:attrName>
                                        </p:attrNameLst>
                                      </p:cBhvr>
                                      <p:tavLst>
                                        <p:tav tm="0">
                                          <p:val>
                                            <p:strVal val="#ppt_y+#ppt_h*1.125000"/>
                                          </p:val>
                                        </p:tav>
                                        <p:tav tm="100000">
                                          <p:val>
                                            <p:strVal val="#ppt_y"/>
                                          </p:val>
                                        </p:tav>
                                      </p:tavLst>
                                    </p:anim>
                                    <p:animEffect transition="in" filter="wipe(up)">
                                      <p:cBhvr>
                                        <p:cTn id="58" dur="500"/>
                                        <p:tgtEl>
                                          <p:spTgt spid="183"/>
                                        </p:tgtEl>
                                      </p:cBhvr>
                                    </p:animEffect>
                                  </p:childTnLst>
                                </p:cTn>
                              </p:par>
                              <p:par>
                                <p:cTn id="59" presetID="12" presetClass="entr" presetSubtype="1" fill="hold" grpId="0" nodeType="withEffect">
                                  <p:stCondLst>
                                    <p:cond delay="250"/>
                                  </p:stCondLst>
                                  <p:childTnLst>
                                    <p:set>
                                      <p:cBhvr>
                                        <p:cTn id="60" dur="1" fill="hold">
                                          <p:stCondLst>
                                            <p:cond delay="0"/>
                                          </p:stCondLst>
                                        </p:cTn>
                                        <p:tgtEl>
                                          <p:spTgt spid="195"/>
                                        </p:tgtEl>
                                        <p:attrNameLst>
                                          <p:attrName>style.visibility</p:attrName>
                                        </p:attrNameLst>
                                      </p:cBhvr>
                                      <p:to>
                                        <p:strVal val="visible"/>
                                      </p:to>
                                    </p:set>
                                    <p:anim calcmode="lin" valueType="num">
                                      <p:cBhvr additive="base">
                                        <p:cTn id="61" dur="500"/>
                                        <p:tgtEl>
                                          <p:spTgt spid="195"/>
                                        </p:tgtEl>
                                        <p:attrNameLst>
                                          <p:attrName>ppt_y</p:attrName>
                                        </p:attrNameLst>
                                      </p:cBhvr>
                                      <p:tavLst>
                                        <p:tav tm="0">
                                          <p:val>
                                            <p:strVal val="#ppt_y-#ppt_h*1.125000"/>
                                          </p:val>
                                        </p:tav>
                                        <p:tav tm="100000">
                                          <p:val>
                                            <p:strVal val="#ppt_y"/>
                                          </p:val>
                                        </p:tav>
                                      </p:tavLst>
                                    </p:anim>
                                    <p:animEffect transition="in" filter="wipe(down)">
                                      <p:cBhvr>
                                        <p:cTn id="62" dur="500"/>
                                        <p:tgtEl>
                                          <p:spTgt spid="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animBg="1"/>
      <p:bldP spid="182" grpId="0" animBg="1"/>
      <p:bldP spid="190" grpId="0" animBg="1"/>
      <p:bldP spid="191" grpId="0" animBg="1"/>
      <p:bldP spid="192" grpId="0" animBg="1"/>
      <p:bldP spid="193" grpId="0" animBg="1"/>
      <p:bldP spid="194" grpId="0" animBg="1"/>
      <p:bldP spid="195" grpId="0" animBg="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7060803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04117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0972393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a:t>Click to edit title style</a:t>
            </a:r>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1990397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ivider Slide Yellow">
    <p:bg>
      <p:bgPr>
        <a:solidFill>
          <a:srgbClr val="FFC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solidFill>
                  <a:schemeClr val="bg1"/>
                </a:soli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solidFill>
                  <a:schemeClr val="bg1"/>
                </a:soli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6348955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ivider Slide Gre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solidFill>
                  <a:schemeClr val="bg1"/>
                </a:solidFill>
              </a:defRPr>
            </a:lvl1pPr>
          </a:lstStyle>
          <a:p>
            <a:r>
              <a:rPr lang="en-US" dirty="0"/>
              <a:t>Click to edit title style</a:t>
            </a:r>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solidFill>
                  <a:schemeClr val="bg1"/>
                </a:solidFill>
                <a:latin typeface="+mj-lt"/>
              </a:defRPr>
            </a:lvl1pPr>
          </a:lstStyle>
          <a:p>
            <a:pPr lvl="0"/>
            <a:r>
              <a:rPr lang="en-US" dirty="0"/>
              <a:t>Subtitle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7235988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64312102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3294241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92405165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88414525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unchy Slide Yellow">
    <p:bg>
      <p:bgPr>
        <a:solidFill>
          <a:srgbClr val="FFC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solidFill>
                  <a:schemeClr val="bg1"/>
                </a:soli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48767160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unchy Slide Gre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solidFill>
                  <a:schemeClr val="bg1"/>
                </a:solidFill>
              </a:defRPr>
            </a:lvl1pPr>
          </a:lstStyle>
          <a:p>
            <a:r>
              <a:rPr lang="en-US" dirty="0"/>
              <a:t>Click to edit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52548400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rgbClr val="EB3C0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227370417"/>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10611565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352337382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2016370055"/>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Slide Yellow">
    <p:bg>
      <p:bgPr>
        <a:solidFill>
          <a:srgbClr val="FFC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1536206455"/>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Slide Grey">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93507" y="6102166"/>
            <a:ext cx="2160659" cy="747988"/>
          </a:xfrm>
          <a:prstGeom prst="rect">
            <a:avLst/>
          </a:prstGeom>
        </p:spPr>
      </p:pic>
    </p:spTree>
    <p:extLst>
      <p:ext uri="{BB962C8B-B14F-4D97-AF65-F5344CB8AC3E}">
        <p14:creationId xmlns:p14="http://schemas.microsoft.com/office/powerpoint/2010/main" val="66898034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252" y="6100346"/>
            <a:ext cx="2187234" cy="757654"/>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19" Type="http://schemas.openxmlformats.org/officeDocument/2006/relationships/theme" Target="../theme/theme2.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278" r:id="rId2"/>
    <p:sldLayoutId id="2147484084" r:id="rId3"/>
    <p:sldLayoutId id="2147484085" r:id="rId4"/>
    <p:sldLayoutId id="2147484087" r:id="rId5"/>
    <p:sldLayoutId id="2147484088" r:id="rId6"/>
    <p:sldLayoutId id="2147484086" r:id="rId7"/>
    <p:sldLayoutId id="2147484090" r:id="rId8"/>
    <p:sldLayoutId id="2147484091" r:id="rId9"/>
    <p:sldLayoutId id="2147484089" r:id="rId10"/>
    <p:sldLayoutId id="2147484119" r:id="rId11"/>
    <p:sldLayoutId id="2147484116" r:id="rId12"/>
    <p:sldLayoutId id="2147484117" r:id="rId13"/>
    <p:sldLayoutId id="2147484140" r:id="rId14"/>
    <p:sldLayoutId id="2147484193" r:id="rId15"/>
    <p:sldLayoutId id="2147484163" r:id="rId16"/>
    <p:sldLayoutId id="2147484141" r:id="rId17"/>
    <p:sldLayoutId id="2147484164" r:id="rId18"/>
    <p:sldLayoutId id="2147484196" r:id="rId19"/>
    <p:sldLayoutId id="2147484142" r:id="rId20"/>
    <p:sldLayoutId id="2147484143" r:id="rId21"/>
    <p:sldLayoutId id="2147484092" r:id="rId22"/>
    <p:sldLayoutId id="2147484148" r:id="rId23"/>
    <p:sldLayoutId id="2147484093" r:id="rId24"/>
    <p:sldLayoutId id="2147484277" r:id="rId25"/>
    <p:sldLayoutId id="2147484094" r:id="rId26"/>
    <p:sldLayoutId id="2147484290" r:id="rId27"/>
    <p:sldLayoutId id="2147484291" r:id="rId28"/>
    <p:sldLayoutId id="2147484096" r:id="rId29"/>
    <p:sldLayoutId id="2147484292" r:id="rId30"/>
    <p:sldLayoutId id="2147484294" r:id="rId31"/>
    <p:sldLayoutId id="2147484299" r:id="rId32"/>
    <p:sldLayoutId id="2147484300" r:id="rId33"/>
    <p:sldLayoutId id="2147484301" r:id="rId34"/>
    <p:sldLayoutId id="2147484302" r:id="rId35"/>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5055429"/>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285" r:id="rId5"/>
    <p:sldLayoutId id="2147484286" r:id="rId6"/>
    <p:sldLayoutId id="2147484154" r:id="rId7"/>
    <p:sldLayoutId id="2147484155" r:id="rId8"/>
    <p:sldLayoutId id="2147484156" r:id="rId9"/>
    <p:sldLayoutId id="2147484157" r:id="rId10"/>
    <p:sldLayoutId id="2147484283" r:id="rId11"/>
    <p:sldLayoutId id="2147484284" r:id="rId12"/>
    <p:sldLayoutId id="2147484158" r:id="rId13"/>
    <p:sldLayoutId id="2147484159" r:id="rId14"/>
    <p:sldLayoutId id="2147484160" r:id="rId15"/>
    <p:sldLayoutId id="2147484161" r:id="rId16"/>
    <p:sldLayoutId id="2147484281" r:id="rId17"/>
    <p:sldLayoutId id="2147484282" r:id="rId18"/>
  </p:sldLayoutIdLst>
  <p:transition>
    <p:fade/>
  </p:transition>
  <p:hf hdr="0" ftr="0" dt="0"/>
  <p:txStyles>
    <p:titleStyle>
      <a:lvl1pPr algn="l" defTabSz="914156"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648" marR="0" indent="-339648" algn="l" defTabSz="914156"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2958" marR="0" indent="-233310" algn="l" defTabSz="914156"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331"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798331" algn="l"/>
        </a:tabLst>
        <a:defRPr sz="2400" kern="1200" spc="0" baseline="0">
          <a:gradFill>
            <a:gsLst>
              <a:gs pos="1250">
                <a:schemeClr val="tx1"/>
              </a:gs>
              <a:gs pos="100000">
                <a:schemeClr val="tx1"/>
              </a:gs>
            </a:gsLst>
            <a:lin ang="5400000" scaled="0"/>
          </a:gradFill>
          <a:latin typeface="+mn-lt"/>
          <a:ea typeface="+mn-ea"/>
          <a:cs typeface="+mn-cs"/>
        </a:defRPr>
      </a:lvl3pPr>
      <a:lvl4pPr marL="1030054" marR="0" indent="-231722" algn="l" defTabSz="914156"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428"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1255428" algn="l"/>
        </a:tabLst>
        <a:defRPr sz="2000" kern="1200" spc="0" baseline="0">
          <a:gradFill>
            <a:gsLst>
              <a:gs pos="1250">
                <a:schemeClr val="tx1"/>
              </a:gs>
              <a:gs pos="100000">
                <a:schemeClr val="tx1"/>
              </a:gs>
            </a:gsLst>
            <a:lin ang="5400000" scaled="0"/>
          </a:gradFill>
          <a:latin typeface="+mn-lt"/>
          <a:ea typeface="+mn-ea"/>
          <a:cs typeface="+mn-cs"/>
        </a:defRPr>
      </a:lvl5pPr>
      <a:lvl6pPr marL="2513929"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07"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085"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164"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5.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16.emf"/><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image" Target="../media/image10.emf"/><Relationship Id="rId1" Type="http://schemas.openxmlformats.org/officeDocument/2006/relationships/slideLayout" Target="../slideLayouts/slideLayout7.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 Id="rId9" Type="http://schemas.openxmlformats.org/officeDocument/2006/relationships/image" Target="../media/image17.emf"/></Relationships>
</file>

<file path=ppt/slides/_rels/slide20.xml.rels><?xml version="1.0" encoding="UTF-8" standalone="yes"?>
<Relationships xmlns="http://schemas.openxmlformats.org/package/2006/relationships"><Relationship Id="rId8" Type="http://schemas.openxmlformats.org/officeDocument/2006/relationships/image" Target="../media/image37.emf"/><Relationship Id="rId13" Type="http://schemas.openxmlformats.org/officeDocument/2006/relationships/image" Target="../media/image42.emf"/><Relationship Id="rId3" Type="http://schemas.openxmlformats.org/officeDocument/2006/relationships/image" Target="../media/image33.emf"/><Relationship Id="rId7" Type="http://schemas.microsoft.com/office/2007/relationships/hdphoto" Target="../media/hdphoto1.wdp"/><Relationship Id="rId12" Type="http://schemas.openxmlformats.org/officeDocument/2006/relationships/image" Target="../media/image41.emf"/><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36.png"/><Relationship Id="rId11" Type="http://schemas.openxmlformats.org/officeDocument/2006/relationships/image" Target="../media/image40.emf"/><Relationship Id="rId5" Type="http://schemas.openxmlformats.org/officeDocument/2006/relationships/image" Target="../media/image35.emf"/><Relationship Id="rId10" Type="http://schemas.openxmlformats.org/officeDocument/2006/relationships/image" Target="../media/image39.emf"/><Relationship Id="rId4" Type="http://schemas.openxmlformats.org/officeDocument/2006/relationships/image" Target="../media/image34.emf"/><Relationship Id="rId9" Type="http://schemas.openxmlformats.org/officeDocument/2006/relationships/image" Target="../media/image38.emf"/><Relationship Id="rId14" Type="http://schemas.openxmlformats.org/officeDocument/2006/relationships/image" Target="../media/image43.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3.xml"/></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48.emf"/><Relationship Id="rId7" Type="http://schemas.openxmlformats.org/officeDocument/2006/relationships/image" Target="../media/image51.emf"/><Relationship Id="rId2" Type="http://schemas.openxmlformats.org/officeDocument/2006/relationships/image" Target="../media/image47.emf"/><Relationship Id="rId1" Type="http://schemas.openxmlformats.org/officeDocument/2006/relationships/slideLayout" Target="../slideLayouts/slideLayout22.xml"/><Relationship Id="rId6" Type="http://schemas.openxmlformats.org/officeDocument/2006/relationships/image" Target="../media/image37.emf"/><Relationship Id="rId5" Type="http://schemas.openxmlformats.org/officeDocument/2006/relationships/image" Target="../media/image50.emf"/><Relationship Id="rId4" Type="http://schemas.openxmlformats.org/officeDocument/2006/relationships/image" Target="../media/image49.emf"/></Relationships>
</file>

<file path=ppt/slides/_rels/slide28.xml.rels><?xml version="1.0" encoding="UTF-8" standalone="yes"?>
<Relationships xmlns="http://schemas.openxmlformats.org/package/2006/relationships"><Relationship Id="rId8" Type="http://schemas.openxmlformats.org/officeDocument/2006/relationships/image" Target="../media/image51.emf"/><Relationship Id="rId3" Type="http://schemas.openxmlformats.org/officeDocument/2006/relationships/image" Target="../media/image47.emf"/><Relationship Id="rId7" Type="http://schemas.openxmlformats.org/officeDocument/2006/relationships/image" Target="../media/image37.emf"/><Relationship Id="rId2" Type="http://schemas.openxmlformats.org/officeDocument/2006/relationships/notesSlide" Target="../notesSlides/notesSlide20.xml"/><Relationship Id="rId1" Type="http://schemas.openxmlformats.org/officeDocument/2006/relationships/slideLayout" Target="../slideLayouts/slideLayout22.xml"/><Relationship Id="rId6" Type="http://schemas.openxmlformats.org/officeDocument/2006/relationships/image" Target="../media/image50.emf"/><Relationship Id="rId5" Type="http://schemas.openxmlformats.org/officeDocument/2006/relationships/image" Target="../media/image49.emf"/><Relationship Id="rId4" Type="http://schemas.openxmlformats.org/officeDocument/2006/relationships/image" Target="../media/image48.emf"/><Relationship Id="rId9" Type="http://schemas.openxmlformats.org/officeDocument/2006/relationships/image" Target="../media/image52.emf"/></Relationships>
</file>

<file path=ppt/slides/_rels/slide2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3.xml"/><Relationship Id="rId1" Type="http://schemas.openxmlformats.org/officeDocument/2006/relationships/slideLayout" Target="../slideLayouts/slideLayout2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3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8" Type="http://schemas.openxmlformats.org/officeDocument/2006/relationships/image" Target="../media/image56.jpeg"/><Relationship Id="rId3" Type="http://schemas.openxmlformats.org/officeDocument/2006/relationships/hyperlink" Target="http://apisandbox.msdn.microsoft.com/" TargetMode="External"/><Relationship Id="rId7" Type="http://schemas.openxmlformats.org/officeDocument/2006/relationships/image" Target="../media/image55.png"/><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image" Target="../media/image54.png"/><Relationship Id="rId5" Type="http://schemas.openxmlformats.org/officeDocument/2006/relationships/hyperlink" Target="http://dev.office.com/training" TargetMode="External"/><Relationship Id="rId4" Type="http://schemas.openxmlformats.org/officeDocument/2006/relationships/hyperlink" Target="http://dev.office.com/getting-started"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www.yammer.com/itpronetwork" TargetMode="External"/><Relationship Id="rId7" Type="http://schemas.openxmlformats.org/officeDocument/2006/relationships/image" Target="../media/image59.png"/><Relationship Id="rId2" Type="http://schemas.openxmlformats.org/officeDocument/2006/relationships/hyperlink" Target="http://officespdev.uservoice.com/" TargetMode="External"/><Relationship Id="rId1" Type="http://schemas.openxmlformats.org/officeDocument/2006/relationships/slideLayout" Target="../slideLayouts/slideLayout22.xml"/><Relationship Id="rId6" Type="http://schemas.openxmlformats.org/officeDocument/2006/relationships/image" Target="../media/image58.png"/><Relationship Id="rId5" Type="http://schemas.openxmlformats.org/officeDocument/2006/relationships/image" Target="../media/image57.emf"/><Relationship Id="rId4" Type="http://schemas.openxmlformats.org/officeDocument/2006/relationships/hyperlink" Target="http://stackoverflow.com/questions/tagged/ms-office"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6.xml"/><Relationship Id="rId1" Type="http://schemas.openxmlformats.org/officeDocument/2006/relationships/slideLayout" Target="../slideLayouts/slideLayout25.xml"/><Relationship Id="rId4" Type="http://schemas.openxmlformats.org/officeDocument/2006/relationships/image" Target="../media/image61.png"/></Relationships>
</file>

<file path=ppt/slides/_rels/slide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xml"/><Relationship Id="rId1" Type="http://schemas.openxmlformats.org/officeDocument/2006/relationships/slideLayout" Target="../slideLayouts/slideLayout2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2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jpg"/></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31.xml"/><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p:cNvSpPr>
            <a:spLocks noGrp="1"/>
          </p:cNvSpPr>
          <p:nvPr>
            <p:ph type="title"/>
          </p:nvPr>
        </p:nvSpPr>
        <p:spPr>
          <a:xfrm>
            <a:off x="978694" y="2109542"/>
            <a:ext cx="10601009" cy="997196"/>
          </a:xfrm>
        </p:spPr>
        <p:txBody>
          <a:bodyPr/>
          <a:lstStyle/>
          <a:p>
            <a:r>
              <a:rPr lang="en-US" sz="6600" dirty="0"/>
              <a:t>Transformation guidance from farm solutions to add-in model</a:t>
            </a:r>
          </a:p>
        </p:txBody>
      </p:sp>
      <p:sp>
        <p:nvSpPr>
          <p:cNvPr id="2" name="Text Placeholder 1"/>
          <p:cNvSpPr>
            <a:spLocks noGrp="1"/>
          </p:cNvSpPr>
          <p:nvPr>
            <p:ph type="body" sz="quarter" idx="12"/>
          </p:nvPr>
        </p:nvSpPr>
        <p:spPr/>
        <p:txBody>
          <a:bodyPr/>
          <a:lstStyle/>
          <a:p>
            <a:r>
              <a:rPr lang="fi-FI" dirty="0"/>
              <a:t>Name</a:t>
            </a:r>
          </a:p>
          <a:p>
            <a:r>
              <a:rPr lang="fi-FI" dirty="0"/>
              <a:t>Title</a:t>
            </a:r>
          </a:p>
          <a:p>
            <a:r>
              <a:rPr lang="fi-FI" dirty="0"/>
              <a:t>Company</a:t>
            </a:r>
            <a:endParaRPr lang="en-US" dirty="0"/>
          </a:p>
        </p:txBody>
      </p:sp>
    </p:spTree>
    <p:extLst>
      <p:ext uri="{BB962C8B-B14F-4D97-AF65-F5344CB8AC3E}">
        <p14:creationId xmlns:p14="http://schemas.microsoft.com/office/powerpoint/2010/main" val="285058755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Transformation Approaches</a:t>
            </a:r>
          </a:p>
        </p:txBody>
      </p:sp>
      <p:sp>
        <p:nvSpPr>
          <p:cNvPr id="5" name="Text Placeholder 4"/>
          <p:cNvSpPr>
            <a:spLocks noGrp="1"/>
          </p:cNvSpPr>
          <p:nvPr>
            <p:ph type="body" sz="quarter" idx="10"/>
          </p:nvPr>
        </p:nvSpPr>
        <p:spPr>
          <a:xfrm>
            <a:off x="522000" y="1966800"/>
            <a:ext cx="5394960" cy="4487382"/>
          </a:xfrm>
        </p:spPr>
        <p:txBody>
          <a:bodyPr/>
          <a:lstStyle/>
          <a:p>
            <a:r>
              <a:rPr lang="en-US" dirty="0"/>
              <a:t>Pros:</a:t>
            </a:r>
          </a:p>
          <a:p>
            <a:pPr lvl="1"/>
            <a:r>
              <a:rPr lang="en-US" dirty="0"/>
              <a:t>Less customer impact (overall) </a:t>
            </a:r>
          </a:p>
          <a:p>
            <a:pPr lvl="1"/>
            <a:r>
              <a:rPr lang="en-US" dirty="0"/>
              <a:t>Less hardware and Tooling required</a:t>
            </a:r>
          </a:p>
          <a:p>
            <a:pPr lvl="1"/>
            <a:r>
              <a:rPr lang="en-US" dirty="0"/>
              <a:t>Can be performed with no down time</a:t>
            </a:r>
          </a:p>
          <a:p>
            <a:r>
              <a:rPr lang="en-US" dirty="0"/>
              <a:t>Cons: </a:t>
            </a:r>
          </a:p>
          <a:p>
            <a:pPr lvl="1"/>
            <a:r>
              <a:rPr lang="en-US" dirty="0"/>
              <a:t>Harder to track progress</a:t>
            </a:r>
          </a:p>
          <a:p>
            <a:pPr lvl="1"/>
            <a:r>
              <a:rPr lang="en-US" dirty="0"/>
              <a:t>Increased possibility of “Orphans” </a:t>
            </a:r>
          </a:p>
          <a:p>
            <a:pPr lvl="1"/>
            <a:r>
              <a:rPr lang="en-US" dirty="0"/>
              <a:t>Can be longer overall execution time</a:t>
            </a:r>
          </a:p>
          <a:p>
            <a:endParaRPr lang="en-US" dirty="0"/>
          </a:p>
          <a:p>
            <a:endParaRPr lang="en-US" dirty="0"/>
          </a:p>
        </p:txBody>
      </p:sp>
      <p:sp>
        <p:nvSpPr>
          <p:cNvPr id="7" name="Text Placeholder 6"/>
          <p:cNvSpPr>
            <a:spLocks noGrp="1"/>
          </p:cNvSpPr>
          <p:nvPr>
            <p:ph type="body" sz="quarter" idx="11"/>
          </p:nvPr>
        </p:nvSpPr>
        <p:spPr/>
        <p:txBody>
          <a:bodyPr/>
          <a:lstStyle/>
          <a:p>
            <a:r>
              <a:rPr lang="en-US" dirty="0"/>
              <a:t>Pros:</a:t>
            </a:r>
          </a:p>
          <a:p>
            <a:pPr lvl="1"/>
            <a:r>
              <a:rPr lang="en-US" dirty="0"/>
              <a:t>Total isolation from Production Environment until ready</a:t>
            </a:r>
          </a:p>
          <a:p>
            <a:pPr lvl="1"/>
            <a:r>
              <a:rPr lang="en-US" dirty="0"/>
              <a:t>Clean environment (no “Cruft” from previous FTC code</a:t>
            </a:r>
          </a:p>
          <a:p>
            <a:r>
              <a:rPr lang="en-US" dirty="0"/>
              <a:t>Cons:</a:t>
            </a:r>
          </a:p>
          <a:p>
            <a:pPr lvl="1"/>
            <a:r>
              <a:rPr lang="en-US" dirty="0"/>
              <a:t>Increased hardware and tooling requirements</a:t>
            </a:r>
          </a:p>
          <a:p>
            <a:pPr lvl="1"/>
            <a:r>
              <a:rPr lang="en-US" dirty="0"/>
              <a:t>Increased downtime for users (can be minimized, but not eliminated)</a:t>
            </a:r>
          </a:p>
        </p:txBody>
      </p:sp>
      <p:sp>
        <p:nvSpPr>
          <p:cNvPr id="6" name="Content Placeholder 5"/>
          <p:cNvSpPr>
            <a:spLocks noGrp="1"/>
          </p:cNvSpPr>
          <p:nvPr>
            <p:ph type="body" sz="quarter" idx="13"/>
          </p:nvPr>
        </p:nvSpPr>
        <p:spPr>
          <a:solidFill>
            <a:schemeClr val="tx2"/>
          </a:solidFill>
        </p:spPr>
        <p:txBody>
          <a:bodyPr lIns="72000"/>
          <a:lstStyle/>
          <a:p>
            <a:r>
              <a:rPr lang="en-US" dirty="0">
                <a:solidFill>
                  <a:schemeClr val="bg1"/>
                </a:solidFill>
              </a:rPr>
              <a:t>In Place</a:t>
            </a:r>
          </a:p>
        </p:txBody>
      </p:sp>
      <p:sp>
        <p:nvSpPr>
          <p:cNvPr id="8" name="Content Placeholder 7"/>
          <p:cNvSpPr>
            <a:spLocks noGrp="1"/>
          </p:cNvSpPr>
          <p:nvPr>
            <p:ph type="body" sz="quarter" idx="14"/>
          </p:nvPr>
        </p:nvSpPr>
        <p:spPr>
          <a:solidFill>
            <a:schemeClr val="tx2"/>
          </a:solidFill>
        </p:spPr>
        <p:txBody>
          <a:bodyPr vert="horz" lIns="72000" tIns="0" rIns="0" bIns="0" rtlCol="0">
            <a:noAutofit/>
          </a:bodyPr>
          <a:lstStyle/>
          <a:p>
            <a:r>
              <a:rPr lang="en-US">
                <a:solidFill>
                  <a:schemeClr val="bg1"/>
                </a:solidFill>
              </a:rPr>
              <a:t>Swing</a:t>
            </a:r>
            <a:endParaRPr lang="en-US" dirty="0">
              <a:solidFill>
                <a:schemeClr val="bg1"/>
              </a:solidFill>
            </a:endParaRPr>
          </a:p>
        </p:txBody>
      </p:sp>
    </p:spTree>
    <p:extLst>
      <p:ext uri="{BB962C8B-B14F-4D97-AF65-F5344CB8AC3E}">
        <p14:creationId xmlns:p14="http://schemas.microsoft.com/office/powerpoint/2010/main" val="2343293894"/>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z="4800" dirty="0"/>
              <a:t>Ways to minimize overall transformation time</a:t>
            </a:r>
            <a:endParaRPr lang="en-GB" sz="4800" dirty="0"/>
          </a:p>
        </p:txBody>
      </p:sp>
      <p:sp>
        <p:nvSpPr>
          <p:cNvPr id="8" name="Text Placeholder 7"/>
          <p:cNvSpPr>
            <a:spLocks noGrp="1"/>
          </p:cNvSpPr>
          <p:nvPr>
            <p:ph type="body" sz="quarter" idx="10"/>
          </p:nvPr>
        </p:nvSpPr>
        <p:spPr/>
        <p:txBody>
          <a:bodyPr/>
          <a:lstStyle/>
          <a:p>
            <a:r>
              <a:rPr lang="en-US" dirty="0"/>
              <a:t>Perform needed operations using server side code</a:t>
            </a:r>
          </a:p>
          <a:p>
            <a:r>
              <a:rPr lang="en-US" dirty="0"/>
              <a:t>Use parallel processing of sites either by scaling to multiple farms or using adding threads which process the sites</a:t>
            </a:r>
          </a:p>
          <a:p>
            <a:pPr lvl="1"/>
            <a:r>
              <a:rPr lang="en-US" dirty="0"/>
              <a:t>Too many threads accessing one farm can cause though additional performance challenges</a:t>
            </a:r>
            <a:endParaRPr lang="en-GB" dirty="0"/>
          </a:p>
        </p:txBody>
      </p:sp>
    </p:spTree>
    <p:extLst>
      <p:ext uri="{BB962C8B-B14F-4D97-AF65-F5344CB8AC3E}">
        <p14:creationId xmlns:p14="http://schemas.microsoft.com/office/powerpoint/2010/main" val="333314958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7200" dirty="0"/>
              <a:t>Replacements for different customization types</a:t>
            </a:r>
            <a:endParaRPr lang="en-GB" sz="7200" dirty="0"/>
          </a:p>
        </p:txBody>
      </p:sp>
    </p:spTree>
    <p:extLst>
      <p:ext uri="{BB962C8B-B14F-4D97-AF65-F5344CB8AC3E}">
        <p14:creationId xmlns:p14="http://schemas.microsoft.com/office/powerpoint/2010/main" val="68430252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solidFill>
                  <a:schemeClr val="tx1"/>
                </a:solidFill>
              </a:rPr>
              <a:t>Challenge?</a:t>
            </a:r>
          </a:p>
        </p:txBody>
      </p:sp>
      <p:sp>
        <p:nvSpPr>
          <p:cNvPr id="7" name="Title 5"/>
          <p:cNvSpPr txBox="1">
            <a:spLocks/>
          </p:cNvSpPr>
          <p:nvPr/>
        </p:nvSpPr>
        <p:spPr>
          <a:xfrm>
            <a:off x="2283654" y="3740662"/>
            <a:ext cx="8985469" cy="776315"/>
          </a:xfrm>
          <a:prstGeom prst="rect">
            <a:avLst/>
          </a:prstGeom>
        </p:spPr>
        <p:txBody>
          <a:bodyPr anchor="b" anchorCtr="0"/>
          <a:lstStyle>
            <a:lvl1pPr algn="l" defTabSz="914363" rtl="0" eaLnBrk="1" latinLnBrk="0" hangingPunct="1">
              <a:lnSpc>
                <a:spcPct val="90000"/>
              </a:lnSpc>
              <a:spcBef>
                <a:spcPct val="0"/>
              </a:spcBef>
              <a:buNone/>
              <a:defRPr lang="en-US" sz="8800" b="0" kern="1200" cap="none" spc="-300" baseline="0">
                <a:ln w="3175">
                  <a:noFill/>
                </a:ln>
                <a:gradFill>
                  <a:gsLst>
                    <a:gs pos="100000">
                      <a:schemeClr val="tx1"/>
                    </a:gs>
                    <a:gs pos="0">
                      <a:schemeClr val="tx1"/>
                    </a:gs>
                  </a:gsLst>
                  <a:lin ang="5400000" scaled="0"/>
                </a:gradFill>
                <a:effectLst/>
                <a:latin typeface="+mj-lt"/>
                <a:ea typeface="+mn-ea"/>
                <a:cs typeface="Arial" charset="0"/>
              </a:defRPr>
            </a:lvl1pPr>
          </a:lstStyle>
          <a:p>
            <a:r>
              <a:rPr lang="en-US" sz="3920" dirty="0">
                <a:solidFill>
                  <a:schemeClr val="tx1"/>
                </a:solidFill>
                <a:latin typeface="Segoe UI" panose="020B0502040204020203" pitchFamily="34" charset="0"/>
                <a:cs typeface="Segoe UI" panose="020B0502040204020203" pitchFamily="34" charset="0"/>
              </a:rPr>
              <a:t>Existing sites are dependent on full trust code…</a:t>
            </a:r>
          </a:p>
        </p:txBody>
      </p:sp>
      <p:sp>
        <p:nvSpPr>
          <p:cNvPr id="4" name="Title 5"/>
          <p:cNvSpPr txBox="1">
            <a:spLocks/>
          </p:cNvSpPr>
          <p:nvPr/>
        </p:nvSpPr>
        <p:spPr>
          <a:xfrm>
            <a:off x="2682658" y="4516977"/>
            <a:ext cx="8985469" cy="776315"/>
          </a:xfrm>
          <a:prstGeom prst="rect">
            <a:avLst/>
          </a:prstGeom>
        </p:spPr>
        <p:txBody>
          <a:bodyPr anchor="b" anchorCtr="0"/>
          <a:lstStyle>
            <a:lvl1pPr algn="l" defTabSz="914363" rtl="0" eaLnBrk="1" latinLnBrk="0" hangingPunct="1">
              <a:lnSpc>
                <a:spcPct val="90000"/>
              </a:lnSpc>
              <a:spcBef>
                <a:spcPct val="0"/>
              </a:spcBef>
              <a:buNone/>
              <a:defRPr lang="en-US" sz="8800" b="0" kern="1200" cap="none" spc="-300" baseline="0">
                <a:ln w="3175">
                  <a:noFill/>
                </a:ln>
                <a:gradFill>
                  <a:gsLst>
                    <a:gs pos="100000">
                      <a:schemeClr val="tx1"/>
                    </a:gs>
                    <a:gs pos="0">
                      <a:schemeClr val="tx1"/>
                    </a:gs>
                  </a:gsLst>
                  <a:lin ang="5400000" scaled="0"/>
                </a:gradFill>
                <a:effectLst/>
                <a:latin typeface="+mj-lt"/>
                <a:ea typeface="+mn-ea"/>
                <a:cs typeface="Arial" charset="0"/>
              </a:defRPr>
            </a:lvl1pPr>
          </a:lstStyle>
          <a:p>
            <a:r>
              <a:rPr lang="en-US" sz="2799" dirty="0">
                <a:solidFill>
                  <a:schemeClr val="tx1"/>
                </a:solidFill>
                <a:latin typeface="Segoe UI" panose="020B0502040204020203" pitchFamily="34" charset="0"/>
                <a:cs typeface="Segoe UI" panose="020B0502040204020203" pitchFamily="34" charset="0"/>
              </a:rPr>
              <a:t>Existing content is dependent on declaratively deployed artifacts (Content Types, Site Columns) </a:t>
            </a:r>
          </a:p>
        </p:txBody>
      </p:sp>
    </p:spTree>
    <p:extLst>
      <p:ext uri="{BB962C8B-B14F-4D97-AF65-F5344CB8AC3E}">
        <p14:creationId xmlns:p14="http://schemas.microsoft.com/office/powerpoint/2010/main" val="233507201"/>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125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Replace page layouts and master pages</a:t>
            </a:r>
          </a:p>
        </p:txBody>
      </p:sp>
      <p:sp>
        <p:nvSpPr>
          <p:cNvPr id="4" name="Text Placeholder 3"/>
          <p:cNvSpPr>
            <a:spLocks noGrp="1"/>
          </p:cNvSpPr>
          <p:nvPr>
            <p:ph type="body" sz="quarter" idx="10"/>
          </p:nvPr>
        </p:nvSpPr>
        <p:spPr>
          <a:xfrm>
            <a:off x="519112" y="1447799"/>
            <a:ext cx="8962345" cy="2043636"/>
          </a:xfrm>
        </p:spPr>
        <p:txBody>
          <a:bodyPr/>
          <a:lstStyle/>
          <a:p>
            <a:r>
              <a:rPr lang="en-US" dirty="0"/>
              <a:t>Gradual reduction of FTC dependency from page layouts and master pages</a:t>
            </a:r>
          </a:p>
          <a:p>
            <a:r>
              <a:rPr lang="en-US" dirty="0"/>
              <a:t>Implemented as remote operation to control the elements used on sites</a:t>
            </a:r>
          </a:p>
        </p:txBody>
      </p:sp>
      <p:pic>
        <p:nvPicPr>
          <p:cNvPr id="2" name="Picture 1"/>
          <p:cNvPicPr>
            <a:picLocks noChangeAspect="1"/>
          </p:cNvPicPr>
          <p:nvPr/>
        </p:nvPicPr>
        <p:blipFill>
          <a:blip r:embed="rId3"/>
          <a:stretch>
            <a:fillRect/>
          </a:stretch>
        </p:blipFill>
        <p:spPr>
          <a:xfrm>
            <a:off x="4474028" y="3040504"/>
            <a:ext cx="7512152" cy="3817496"/>
          </a:xfrm>
          <a:prstGeom prst="rect">
            <a:avLst/>
          </a:prstGeom>
        </p:spPr>
      </p:pic>
    </p:spTree>
    <p:extLst>
      <p:ext uri="{BB962C8B-B14F-4D97-AF65-F5344CB8AC3E}">
        <p14:creationId xmlns:p14="http://schemas.microsoft.com/office/powerpoint/2010/main" val="1740958501"/>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Replacement of web parts and controls</a:t>
            </a:r>
          </a:p>
        </p:txBody>
      </p:sp>
      <p:sp>
        <p:nvSpPr>
          <p:cNvPr id="4" name="Text Placeholder 3"/>
          <p:cNvSpPr>
            <a:spLocks noGrp="1"/>
          </p:cNvSpPr>
          <p:nvPr>
            <p:ph type="body" sz="quarter" idx="10"/>
          </p:nvPr>
        </p:nvSpPr>
        <p:spPr/>
        <p:txBody>
          <a:bodyPr/>
          <a:lstStyle/>
          <a:p>
            <a:r>
              <a:rPr lang="en-US" dirty="0"/>
              <a:t>Remote operation to replace web parts on page</a:t>
            </a:r>
          </a:p>
          <a:p>
            <a:pPr lvl="1"/>
            <a:r>
              <a:rPr lang="en-US" dirty="0"/>
              <a:t>Replace with pre-configured out of the box web parts</a:t>
            </a:r>
          </a:p>
          <a:p>
            <a:pPr lvl="1"/>
            <a:r>
              <a:rPr lang="en-US" dirty="0"/>
              <a:t>Replace with add-in part instances</a:t>
            </a:r>
          </a:p>
          <a:p>
            <a:pPr lvl="1"/>
            <a:r>
              <a:rPr lang="en-US" dirty="0"/>
              <a:t>Embedded JavaScript</a:t>
            </a:r>
          </a:p>
          <a:p>
            <a:r>
              <a:rPr lang="en-US" dirty="0"/>
              <a:t>Add-in part installation requires enabling of add-in side loading in the site</a:t>
            </a:r>
          </a:p>
          <a:p>
            <a:pPr lvl="1"/>
            <a:r>
              <a:rPr lang="en-US" dirty="0"/>
              <a:t>Can be enabled only at the needed time </a:t>
            </a:r>
            <a:br>
              <a:rPr lang="en-US" dirty="0"/>
            </a:br>
            <a:r>
              <a:rPr lang="en-US" dirty="0"/>
              <a:t>by using CSOM with feature activations</a:t>
            </a:r>
          </a:p>
        </p:txBody>
      </p:sp>
      <p:pic>
        <p:nvPicPr>
          <p:cNvPr id="6" name="Picture 5"/>
          <p:cNvPicPr>
            <a:picLocks noChangeAspect="1"/>
          </p:cNvPicPr>
          <p:nvPr/>
        </p:nvPicPr>
        <p:blipFill>
          <a:blip r:embed="rId3"/>
          <a:stretch>
            <a:fillRect/>
          </a:stretch>
        </p:blipFill>
        <p:spPr>
          <a:xfrm>
            <a:off x="7209576" y="3875652"/>
            <a:ext cx="4754833" cy="2416292"/>
          </a:xfrm>
          <a:prstGeom prst="rect">
            <a:avLst/>
          </a:prstGeom>
        </p:spPr>
      </p:pic>
    </p:spTree>
    <p:extLst>
      <p:ext uri="{BB962C8B-B14F-4D97-AF65-F5344CB8AC3E}">
        <p14:creationId xmlns:p14="http://schemas.microsoft.com/office/powerpoint/2010/main" val="2947762334"/>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sz="2400" dirty="0">
                <a:latin typeface="Segoe UI Light" panose="020B0502040204020203" pitchFamily="34" charset="0"/>
                <a:cs typeface="Segoe UI Light" panose="020B0502040204020203" pitchFamily="34" charset="0"/>
              </a:rPr>
              <a:t>https://github.com/OfficeDev/PnP/tree/dev/Samples/Core.SideLoading </a:t>
            </a:r>
          </a:p>
          <a:p>
            <a:endParaRPr lang="en-GB" sz="2400" dirty="0"/>
          </a:p>
        </p:txBody>
      </p:sp>
      <p:sp>
        <p:nvSpPr>
          <p:cNvPr id="5" name="Text Placeholder 4"/>
          <p:cNvSpPr>
            <a:spLocks noGrp="1"/>
          </p:cNvSpPr>
          <p:nvPr>
            <p:ph type="body" sz="quarter" idx="10"/>
          </p:nvPr>
        </p:nvSpPr>
        <p:spPr/>
        <p:txBody>
          <a:bodyPr/>
          <a:lstStyle/>
          <a:p>
            <a:r>
              <a:rPr lang="en-US" dirty="0"/>
              <a:t>Demo</a:t>
            </a:r>
            <a:endParaRPr lang="en-GB" dirty="0"/>
          </a:p>
        </p:txBody>
      </p:sp>
      <p:sp>
        <p:nvSpPr>
          <p:cNvPr id="6" name="Text Placeholder 5"/>
          <p:cNvSpPr>
            <a:spLocks noGrp="1"/>
          </p:cNvSpPr>
          <p:nvPr>
            <p:ph type="body" sz="quarter" idx="11"/>
          </p:nvPr>
        </p:nvSpPr>
        <p:spPr/>
        <p:txBody>
          <a:bodyPr/>
          <a:lstStyle/>
          <a:p>
            <a:r>
              <a:rPr lang="en-US" sz="5400" dirty="0"/>
              <a:t>Add-in pre-register and side loading</a:t>
            </a:r>
            <a:endParaRPr lang="en-GB" sz="5400" dirty="0"/>
          </a:p>
        </p:txBody>
      </p:sp>
    </p:spTree>
    <p:extLst>
      <p:ext uri="{BB962C8B-B14F-4D97-AF65-F5344CB8AC3E}">
        <p14:creationId xmlns:p14="http://schemas.microsoft.com/office/powerpoint/2010/main" val="303277717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Site columns and content types</a:t>
            </a:r>
          </a:p>
        </p:txBody>
      </p:sp>
      <p:sp>
        <p:nvSpPr>
          <p:cNvPr id="4" name="Text Placeholder 3"/>
          <p:cNvSpPr>
            <a:spLocks noGrp="1"/>
          </p:cNvSpPr>
          <p:nvPr>
            <p:ph type="body" sz="quarter" idx="10"/>
          </p:nvPr>
        </p:nvSpPr>
        <p:spPr>
          <a:xfrm>
            <a:off x="519112" y="1447799"/>
            <a:ext cx="5174117" cy="2043636"/>
          </a:xfrm>
        </p:spPr>
        <p:txBody>
          <a:bodyPr/>
          <a:lstStyle/>
          <a:p>
            <a:r>
              <a:rPr lang="en-US" sz="2799" dirty="0"/>
              <a:t>If created declaratively using feature framework, only solution would be a content migration using third party tooling</a:t>
            </a:r>
          </a:p>
          <a:p>
            <a:pPr lvl="1"/>
            <a:r>
              <a:rPr lang="en-US" sz="1799" dirty="0"/>
              <a:t>If created using code, no actual dependencies on FTC code or farm solutions</a:t>
            </a:r>
          </a:p>
          <a:p>
            <a:r>
              <a:rPr lang="en-US" sz="2799" dirty="0"/>
              <a:t>Known Issue. We have a plan to address this with new product capability</a:t>
            </a:r>
          </a:p>
        </p:txBody>
      </p:sp>
      <p:pic>
        <p:nvPicPr>
          <p:cNvPr id="5" name="Picture 1"/>
          <p:cNvPicPr>
            <a:picLocks noChangeAspect="1"/>
          </p:cNvPicPr>
          <p:nvPr/>
        </p:nvPicPr>
        <p:blipFill>
          <a:blip r:embed="rId3"/>
          <a:stretch>
            <a:fillRect/>
          </a:stretch>
        </p:blipFill>
        <p:spPr>
          <a:xfrm>
            <a:off x="5785976" y="2074742"/>
            <a:ext cx="6114870" cy="3637585"/>
          </a:xfrm>
          <a:prstGeom prst="rect">
            <a:avLst/>
          </a:prstGeom>
        </p:spPr>
      </p:pic>
    </p:spTree>
    <p:extLst>
      <p:ext uri="{BB962C8B-B14F-4D97-AF65-F5344CB8AC3E}">
        <p14:creationId xmlns:p14="http://schemas.microsoft.com/office/powerpoint/2010/main" val="3650006979"/>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Modules (Feature Framework) </a:t>
            </a:r>
          </a:p>
        </p:txBody>
      </p:sp>
      <p:sp>
        <p:nvSpPr>
          <p:cNvPr id="4" name="Text Placeholder 3"/>
          <p:cNvSpPr>
            <a:spLocks noGrp="1"/>
          </p:cNvSpPr>
          <p:nvPr>
            <p:ph type="body" sz="quarter" idx="10"/>
          </p:nvPr>
        </p:nvSpPr>
        <p:spPr>
          <a:xfrm>
            <a:off x="519112" y="1447799"/>
            <a:ext cx="5293859" cy="2043636"/>
          </a:xfrm>
        </p:spPr>
        <p:txBody>
          <a:bodyPr/>
          <a:lstStyle/>
          <a:p>
            <a:r>
              <a:rPr lang="en-US" sz="2799" dirty="0"/>
              <a:t>These are essentially files deployed to the site</a:t>
            </a:r>
          </a:p>
          <a:p>
            <a:r>
              <a:rPr lang="en-US" sz="2799" dirty="0"/>
              <a:t>You should follow the same “remote provisioning pattern” that we outlined for application artifacts such as .</a:t>
            </a:r>
            <a:r>
              <a:rPr lang="en-US" sz="2799" dirty="0" err="1"/>
              <a:t>webpart</a:t>
            </a:r>
            <a:r>
              <a:rPr lang="en-US" sz="2799" dirty="0"/>
              <a:t> files, page layouts and master pages. </a:t>
            </a:r>
          </a:p>
          <a:p>
            <a:r>
              <a:rPr lang="en-US" sz="2799" dirty="0"/>
              <a:t>EITHER: Touch the file to copy to Content Database OR delete the file and copy afterwards. </a:t>
            </a:r>
          </a:p>
        </p:txBody>
      </p:sp>
      <p:pic>
        <p:nvPicPr>
          <p:cNvPr id="2" name="Picture 5"/>
          <p:cNvPicPr>
            <a:picLocks noChangeAspect="1"/>
          </p:cNvPicPr>
          <p:nvPr/>
        </p:nvPicPr>
        <p:blipFill>
          <a:blip r:embed="rId3"/>
          <a:stretch>
            <a:fillRect/>
          </a:stretch>
        </p:blipFill>
        <p:spPr>
          <a:xfrm>
            <a:off x="5964348" y="1927602"/>
            <a:ext cx="5936498" cy="3499844"/>
          </a:xfrm>
          <a:prstGeom prst="rect">
            <a:avLst/>
          </a:prstGeom>
        </p:spPr>
      </p:pic>
    </p:spTree>
    <p:extLst>
      <p:ext uri="{BB962C8B-B14F-4D97-AF65-F5344CB8AC3E}">
        <p14:creationId xmlns:p14="http://schemas.microsoft.com/office/powerpoint/2010/main" val="1608559469"/>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Site Templates &amp; Web Templates</a:t>
            </a:r>
            <a:endParaRPr lang="en-US" dirty="0"/>
          </a:p>
        </p:txBody>
      </p:sp>
      <p:sp>
        <p:nvSpPr>
          <p:cNvPr id="3" name="Content Placeholder 2"/>
          <p:cNvSpPr>
            <a:spLocks noGrp="1"/>
          </p:cNvSpPr>
          <p:nvPr>
            <p:ph type="body" sz="quarter" idx="10"/>
          </p:nvPr>
        </p:nvSpPr>
        <p:spPr>
          <a:xfrm>
            <a:off x="519112" y="1447799"/>
            <a:ext cx="5445261" cy="2043636"/>
          </a:xfrm>
        </p:spPr>
        <p:txBody>
          <a:bodyPr/>
          <a:lstStyle/>
          <a:p>
            <a:r>
              <a:rPr lang="en-US" sz="2800" dirty="0"/>
              <a:t>Site Templates &amp; Web templates themselves aren’t the real problem. It is the FEATURES and ARTIFACTS within that you need to think about</a:t>
            </a:r>
          </a:p>
          <a:p>
            <a:pPr lvl="1"/>
            <a:r>
              <a:rPr lang="en-US" sz="1600" dirty="0"/>
              <a:t>These should be analyzed just like any other farm solution</a:t>
            </a:r>
          </a:p>
          <a:p>
            <a:pPr lvl="1"/>
            <a:r>
              <a:rPr lang="en-US" sz="1600" dirty="0"/>
              <a:t>Replacement method based on artifacts contained within</a:t>
            </a:r>
          </a:p>
          <a:p>
            <a:pPr lvl="1"/>
            <a:endParaRPr lang="en-US" sz="1600" dirty="0"/>
          </a:p>
          <a:p>
            <a:r>
              <a:rPr lang="en-US" sz="2800" dirty="0"/>
              <a:t>Problematic case sample: Web template replaces out of the box default.aspx page</a:t>
            </a:r>
          </a:p>
        </p:txBody>
      </p:sp>
      <p:pic>
        <p:nvPicPr>
          <p:cNvPr id="4" name="Picture 3"/>
          <p:cNvPicPr>
            <a:picLocks noChangeAspect="1"/>
          </p:cNvPicPr>
          <p:nvPr/>
        </p:nvPicPr>
        <p:blipFill>
          <a:blip r:embed="rId3"/>
          <a:stretch>
            <a:fillRect/>
          </a:stretch>
        </p:blipFill>
        <p:spPr>
          <a:xfrm>
            <a:off x="6093618" y="1742187"/>
            <a:ext cx="5936473" cy="3498496"/>
          </a:xfrm>
          <a:prstGeom prst="rect">
            <a:avLst/>
          </a:prstGeom>
        </p:spPr>
      </p:pic>
    </p:spTree>
    <p:extLst>
      <p:ext uri="{BB962C8B-B14F-4D97-AF65-F5344CB8AC3E}">
        <p14:creationId xmlns:p14="http://schemas.microsoft.com/office/powerpoint/2010/main" val="4145525444"/>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bwMode="auto">
          <a:xfrm>
            <a:off x="-1" y="2434949"/>
            <a:ext cx="12188825"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sp>
        <p:nvSpPr>
          <p:cNvPr id="3" name="Title 2"/>
          <p:cNvSpPr>
            <a:spLocks noGrp="1"/>
          </p:cNvSpPr>
          <p:nvPr>
            <p:ph type="title"/>
          </p:nvPr>
        </p:nvSpPr>
        <p:spPr/>
        <p:txBody>
          <a:bodyPr/>
          <a:lstStyle/>
          <a:p>
            <a:r>
              <a:rPr lang="en-US" dirty="0"/>
              <a:t>Agenda</a:t>
            </a:r>
            <a:endParaRPr lang="en-GB" dirty="0"/>
          </a:p>
        </p:txBody>
      </p:sp>
      <p:grpSp>
        <p:nvGrpSpPr>
          <p:cNvPr id="2" name="Group 1"/>
          <p:cNvGrpSpPr/>
          <p:nvPr/>
        </p:nvGrpSpPr>
        <p:grpSpPr>
          <a:xfrm>
            <a:off x="588106" y="2603101"/>
            <a:ext cx="1577932" cy="1775143"/>
            <a:chOff x="1114661" y="2632075"/>
            <a:chExt cx="1577932" cy="1775143"/>
          </a:xfrm>
        </p:grpSpPr>
        <p:sp>
          <p:nvSpPr>
            <p:cNvPr id="22" name="TextBox 21"/>
            <p:cNvSpPr txBox="1"/>
            <p:nvPr/>
          </p:nvSpPr>
          <p:spPr>
            <a:xfrm>
              <a:off x="1114661" y="3791665"/>
              <a:ext cx="1577932" cy="615553"/>
            </a:xfrm>
            <a:prstGeom prst="rect">
              <a:avLst/>
            </a:prstGeom>
            <a:noFill/>
          </p:spPr>
          <p:txBody>
            <a:bodyPr wrap="none" lIns="0" tIns="0" rIns="0" bIns="0" rtlCol="0">
              <a:spAutoFit/>
            </a:bodyPr>
            <a:lstStyle/>
            <a:p>
              <a:pPr algn="ctr"/>
              <a:r>
                <a:rPr lang="en-US" sz="2000" spc="-70" dirty="0">
                  <a:solidFill>
                    <a:schemeClr val="bg1"/>
                  </a:solidFill>
                </a:rPr>
                <a:t>Transformation</a:t>
              </a:r>
              <a:br>
                <a:rPr lang="en-US" sz="2000" spc="-70" dirty="0">
                  <a:solidFill>
                    <a:schemeClr val="bg1"/>
                  </a:solidFill>
                </a:rPr>
              </a:br>
              <a:r>
                <a:rPr lang="en-US" sz="2000" spc="-70" dirty="0">
                  <a:solidFill>
                    <a:schemeClr val="bg1"/>
                  </a:solidFill>
                </a:rPr>
                <a:t>process</a:t>
              </a:r>
              <a:endParaRPr lang="en-GB" sz="2000" spc="-70" dirty="0">
                <a:solidFill>
                  <a:schemeClr val="bg1"/>
                </a:solidFill>
              </a:endParaRPr>
            </a:p>
          </p:txBody>
        </p:sp>
        <p:pic>
          <p:nvPicPr>
            <p:cNvPr id="70" name="Picture 69"/>
            <p:cNvPicPr>
              <a:picLocks noChangeAspect="1"/>
            </p:cNvPicPr>
            <p:nvPr/>
          </p:nvPicPr>
          <p:blipFill>
            <a:blip r:embed="rId2"/>
            <a:stretch>
              <a:fillRect/>
            </a:stretch>
          </p:blipFill>
          <p:spPr>
            <a:xfrm>
              <a:off x="1443099" y="2632075"/>
              <a:ext cx="921055" cy="1131983"/>
            </a:xfrm>
            <a:prstGeom prst="rect">
              <a:avLst/>
            </a:prstGeom>
          </p:spPr>
        </p:pic>
      </p:grpSp>
      <p:grpSp>
        <p:nvGrpSpPr>
          <p:cNvPr id="6" name="Group 5"/>
          <p:cNvGrpSpPr/>
          <p:nvPr/>
        </p:nvGrpSpPr>
        <p:grpSpPr>
          <a:xfrm>
            <a:off x="9136618" y="2719887"/>
            <a:ext cx="2509143" cy="1756777"/>
            <a:chOff x="7206118" y="2632075"/>
            <a:chExt cx="2509143" cy="1756777"/>
          </a:xfrm>
        </p:grpSpPr>
        <p:sp>
          <p:nvSpPr>
            <p:cNvPr id="25" name="TextBox 24"/>
            <p:cNvSpPr txBox="1"/>
            <p:nvPr/>
          </p:nvSpPr>
          <p:spPr>
            <a:xfrm>
              <a:off x="8194652" y="3773299"/>
              <a:ext cx="1520609" cy="615553"/>
            </a:xfrm>
            <a:prstGeom prst="rect">
              <a:avLst/>
            </a:prstGeom>
            <a:noFill/>
          </p:spPr>
          <p:txBody>
            <a:bodyPr wrap="none" lIns="0" tIns="0" rIns="0" bIns="0" rtlCol="0">
              <a:spAutoFit/>
            </a:bodyPr>
            <a:lstStyle/>
            <a:p>
              <a:pPr algn="ctr"/>
              <a:r>
                <a:rPr lang="en-US" sz="2000" spc="-70" dirty="0">
                  <a:solidFill>
                    <a:schemeClr val="bg1"/>
                  </a:solidFill>
                </a:rPr>
                <a:t>Farm solution</a:t>
              </a:r>
              <a:br>
                <a:rPr lang="en-US" sz="2000" spc="-70" dirty="0">
                  <a:solidFill>
                    <a:schemeClr val="bg1"/>
                  </a:solidFill>
                </a:rPr>
              </a:br>
              <a:r>
                <a:rPr lang="en-US" sz="2000" spc="-70" dirty="0">
                  <a:solidFill>
                    <a:schemeClr val="bg1"/>
                  </a:solidFill>
                </a:rPr>
                <a:t>considerations</a:t>
              </a:r>
              <a:endParaRPr lang="en-GB" sz="2000" spc="-70" dirty="0">
                <a:solidFill>
                  <a:schemeClr val="bg1"/>
                </a:solidFill>
              </a:endParaRPr>
            </a:p>
          </p:txBody>
        </p:sp>
        <p:grpSp>
          <p:nvGrpSpPr>
            <p:cNvPr id="4" name="Group 3"/>
            <p:cNvGrpSpPr/>
            <p:nvPr/>
          </p:nvGrpSpPr>
          <p:grpSpPr>
            <a:xfrm>
              <a:off x="7206118" y="2632075"/>
              <a:ext cx="1553876" cy="1496431"/>
              <a:chOff x="10016212" y="4572867"/>
              <a:chExt cx="1553876" cy="1496431"/>
            </a:xfrm>
          </p:grpSpPr>
          <p:pic>
            <p:nvPicPr>
              <p:cNvPr id="72" name="Picture 71"/>
              <p:cNvPicPr>
                <a:picLocks noChangeAspect="1"/>
              </p:cNvPicPr>
              <p:nvPr/>
            </p:nvPicPr>
            <p:blipFill>
              <a:blip r:embed="rId3"/>
              <a:stretch>
                <a:fillRect/>
              </a:stretch>
            </p:blipFill>
            <p:spPr>
              <a:xfrm>
                <a:off x="10016212" y="4572867"/>
                <a:ext cx="157519" cy="1496431"/>
              </a:xfrm>
              <a:prstGeom prst="rect">
                <a:avLst/>
              </a:prstGeom>
            </p:spPr>
          </p:pic>
          <p:pic>
            <p:nvPicPr>
              <p:cNvPr id="73" name="Picture 72"/>
              <p:cNvPicPr>
                <a:picLocks noChangeAspect="1"/>
              </p:cNvPicPr>
              <p:nvPr/>
            </p:nvPicPr>
            <p:blipFill>
              <a:blip r:embed="rId4"/>
              <a:stretch>
                <a:fillRect/>
              </a:stretch>
            </p:blipFill>
            <p:spPr>
              <a:xfrm>
                <a:off x="10282536" y="4572867"/>
                <a:ext cx="170646" cy="1483302"/>
              </a:xfrm>
              <a:prstGeom prst="rect">
                <a:avLst/>
              </a:prstGeom>
            </p:spPr>
          </p:pic>
          <p:pic>
            <p:nvPicPr>
              <p:cNvPr id="74" name="Picture 73"/>
              <p:cNvPicPr>
                <a:picLocks noChangeAspect="1"/>
              </p:cNvPicPr>
              <p:nvPr/>
            </p:nvPicPr>
            <p:blipFill>
              <a:blip r:embed="rId5"/>
              <a:stretch>
                <a:fillRect/>
              </a:stretch>
            </p:blipFill>
            <p:spPr>
              <a:xfrm>
                <a:off x="10561125" y="4572867"/>
                <a:ext cx="157519" cy="1378292"/>
              </a:xfrm>
              <a:prstGeom prst="rect">
                <a:avLst/>
              </a:prstGeom>
            </p:spPr>
          </p:pic>
          <p:pic>
            <p:nvPicPr>
              <p:cNvPr id="75" name="Picture 74"/>
              <p:cNvPicPr>
                <a:picLocks noChangeAspect="1"/>
              </p:cNvPicPr>
              <p:nvPr/>
            </p:nvPicPr>
            <p:blipFill>
              <a:blip r:embed="rId6"/>
              <a:stretch>
                <a:fillRect/>
              </a:stretch>
            </p:blipFill>
            <p:spPr>
              <a:xfrm>
                <a:off x="10838699" y="4572867"/>
                <a:ext cx="170646" cy="1247024"/>
              </a:xfrm>
              <a:prstGeom prst="rect">
                <a:avLst/>
              </a:prstGeom>
            </p:spPr>
          </p:pic>
          <p:pic>
            <p:nvPicPr>
              <p:cNvPr id="76" name="Picture 75"/>
              <p:cNvPicPr>
                <a:picLocks noChangeAspect="1"/>
              </p:cNvPicPr>
              <p:nvPr/>
            </p:nvPicPr>
            <p:blipFill>
              <a:blip r:embed="rId7"/>
              <a:stretch>
                <a:fillRect/>
              </a:stretch>
            </p:blipFill>
            <p:spPr>
              <a:xfrm>
                <a:off x="11163164" y="4572867"/>
                <a:ext cx="406924" cy="1155137"/>
              </a:xfrm>
              <a:prstGeom prst="rect">
                <a:avLst/>
              </a:prstGeom>
            </p:spPr>
          </p:pic>
        </p:grpSp>
      </p:grpSp>
      <p:grpSp>
        <p:nvGrpSpPr>
          <p:cNvPr id="9" name="Group 8"/>
          <p:cNvGrpSpPr/>
          <p:nvPr/>
        </p:nvGrpSpPr>
        <p:grpSpPr>
          <a:xfrm>
            <a:off x="2919625" y="2774395"/>
            <a:ext cx="2259913" cy="1481107"/>
            <a:chOff x="4114775" y="2835638"/>
            <a:chExt cx="2259913" cy="1481107"/>
          </a:xfrm>
        </p:grpSpPr>
        <p:sp>
          <p:nvSpPr>
            <p:cNvPr id="23" name="TextBox 22"/>
            <p:cNvSpPr txBox="1"/>
            <p:nvPr/>
          </p:nvSpPr>
          <p:spPr>
            <a:xfrm>
              <a:off x="4455765" y="3701192"/>
              <a:ext cx="1577932" cy="615553"/>
            </a:xfrm>
            <a:prstGeom prst="rect">
              <a:avLst/>
            </a:prstGeom>
            <a:noFill/>
          </p:spPr>
          <p:txBody>
            <a:bodyPr wrap="none" lIns="0" tIns="0" rIns="0" bIns="0" rtlCol="0">
              <a:spAutoFit/>
            </a:bodyPr>
            <a:lstStyle/>
            <a:p>
              <a:pPr algn="ctr"/>
              <a:r>
                <a:rPr lang="en-US" sz="2000" spc="-70" dirty="0">
                  <a:solidFill>
                    <a:schemeClr val="bg1"/>
                  </a:solidFill>
                </a:rPr>
                <a:t>Transformation</a:t>
              </a:r>
              <a:br>
                <a:rPr lang="en-US" sz="2000" spc="-70" dirty="0">
                  <a:solidFill>
                    <a:schemeClr val="bg1"/>
                  </a:solidFill>
                </a:rPr>
              </a:br>
              <a:r>
                <a:rPr lang="en-US" sz="2000" spc="-70" dirty="0">
                  <a:solidFill>
                    <a:schemeClr val="bg1"/>
                  </a:solidFill>
                </a:rPr>
                <a:t>approaches</a:t>
              </a:r>
              <a:endParaRPr lang="en-GB" sz="2000" spc="-70" dirty="0">
                <a:solidFill>
                  <a:schemeClr val="bg1"/>
                </a:solidFill>
              </a:endParaRPr>
            </a:p>
          </p:txBody>
        </p:sp>
        <p:pic>
          <p:nvPicPr>
            <p:cNvPr id="77" name="Picture 76"/>
            <p:cNvPicPr>
              <a:picLocks noChangeAspect="1"/>
            </p:cNvPicPr>
            <p:nvPr/>
          </p:nvPicPr>
          <p:blipFill>
            <a:blip r:embed="rId8"/>
            <a:stretch>
              <a:fillRect/>
            </a:stretch>
          </p:blipFill>
          <p:spPr>
            <a:xfrm>
              <a:off x="4114775" y="2835638"/>
              <a:ext cx="2259913" cy="826613"/>
            </a:xfrm>
            <a:prstGeom prst="rect">
              <a:avLst/>
            </a:prstGeom>
          </p:spPr>
        </p:pic>
      </p:grpSp>
      <p:grpSp>
        <p:nvGrpSpPr>
          <p:cNvPr id="19" name="Group 18"/>
          <p:cNvGrpSpPr/>
          <p:nvPr/>
        </p:nvGrpSpPr>
        <p:grpSpPr>
          <a:xfrm>
            <a:off x="5814593" y="2778308"/>
            <a:ext cx="2592887" cy="1477194"/>
            <a:chOff x="9453386" y="2757480"/>
            <a:chExt cx="2592887" cy="1477194"/>
          </a:xfrm>
        </p:grpSpPr>
        <p:pic>
          <p:nvPicPr>
            <p:cNvPr id="20" name="Picture 19"/>
            <p:cNvPicPr>
              <a:picLocks noChangeAspect="1"/>
            </p:cNvPicPr>
            <p:nvPr/>
          </p:nvPicPr>
          <p:blipFill>
            <a:blip r:embed="rId9"/>
            <a:stretch>
              <a:fillRect/>
            </a:stretch>
          </p:blipFill>
          <p:spPr>
            <a:xfrm>
              <a:off x="9453386" y="2757480"/>
              <a:ext cx="1128417" cy="1477194"/>
            </a:xfrm>
            <a:prstGeom prst="rect">
              <a:avLst/>
            </a:prstGeom>
          </p:spPr>
        </p:pic>
        <p:sp>
          <p:nvSpPr>
            <p:cNvPr id="21" name="TextBox 20"/>
            <p:cNvSpPr txBox="1"/>
            <p:nvPr/>
          </p:nvSpPr>
          <p:spPr>
            <a:xfrm>
              <a:off x="10677821" y="2860906"/>
              <a:ext cx="1368452" cy="923330"/>
            </a:xfrm>
            <a:prstGeom prst="rect">
              <a:avLst/>
            </a:prstGeom>
            <a:noFill/>
          </p:spPr>
          <p:txBody>
            <a:bodyPr wrap="none" lIns="0" tIns="0" rIns="0" bIns="0" rtlCol="0">
              <a:spAutoFit/>
            </a:bodyPr>
            <a:lstStyle/>
            <a:p>
              <a:pPr algn="ctr"/>
              <a:r>
                <a:rPr lang="en-US" sz="2000" spc="-70" dirty="0">
                  <a:solidFill>
                    <a:schemeClr val="bg1"/>
                  </a:solidFill>
                </a:rPr>
                <a:t>Element </a:t>
              </a:r>
              <a:br>
                <a:rPr lang="en-US" sz="2000" spc="-70" dirty="0">
                  <a:solidFill>
                    <a:schemeClr val="bg1"/>
                  </a:solidFill>
                </a:rPr>
              </a:br>
              <a:r>
                <a:rPr lang="en-US" sz="2000" spc="-70" dirty="0">
                  <a:solidFill>
                    <a:schemeClr val="bg1"/>
                  </a:solidFill>
                </a:rPr>
                <a:t>replacement </a:t>
              </a:r>
              <a:br>
                <a:rPr lang="en-US" sz="2000" spc="-70" dirty="0">
                  <a:solidFill>
                    <a:schemeClr val="bg1"/>
                  </a:solidFill>
                </a:rPr>
              </a:br>
              <a:r>
                <a:rPr lang="en-US" sz="2000" spc="-70" dirty="0">
                  <a:solidFill>
                    <a:schemeClr val="bg1"/>
                  </a:solidFill>
                </a:rPr>
                <a:t>approaches</a:t>
              </a:r>
              <a:endParaRPr lang="en-GB" sz="2000" spc="-70" dirty="0">
                <a:solidFill>
                  <a:schemeClr val="bg1"/>
                </a:solidFill>
              </a:endParaRPr>
            </a:p>
          </p:txBody>
        </p:sp>
      </p:grpSp>
    </p:spTree>
    <p:extLst>
      <p:ext uri="{BB962C8B-B14F-4D97-AF65-F5344CB8AC3E}">
        <p14:creationId xmlns:p14="http://schemas.microsoft.com/office/powerpoint/2010/main" val="2584667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42" presetClass="entr" presetSubtype="0" fill="hold" nodeType="withEffect">
                                  <p:stCondLst>
                                    <p:cond delay="150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Timer jobs</a:t>
            </a:r>
          </a:p>
        </p:txBody>
      </p:sp>
      <p:sp>
        <p:nvSpPr>
          <p:cNvPr id="4" name="Text Placeholder 3"/>
          <p:cNvSpPr>
            <a:spLocks noGrp="1"/>
          </p:cNvSpPr>
          <p:nvPr>
            <p:ph type="body" sz="quarter" idx="10"/>
          </p:nvPr>
        </p:nvSpPr>
        <p:spPr/>
        <p:txBody>
          <a:bodyPr/>
          <a:lstStyle/>
          <a:p>
            <a:r>
              <a:rPr lang="en-US" sz="2799" dirty="0"/>
              <a:t>No ability to create and manage timer jobs within SharePoint, BUT</a:t>
            </a:r>
          </a:p>
          <a:p>
            <a:r>
              <a:rPr lang="en-US" sz="2799" dirty="0"/>
              <a:t>Scheduling can be done using any external platform</a:t>
            </a:r>
          </a:p>
          <a:p>
            <a:pPr lvl="1"/>
            <a:r>
              <a:rPr lang="en-US" sz="2399" dirty="0"/>
              <a:t>Access to SharePoint and other services using CSOM/REST</a:t>
            </a:r>
          </a:p>
          <a:p>
            <a:pPr marL="336044" lvl="1" indent="0">
              <a:buNone/>
            </a:pPr>
            <a:endParaRPr lang="en-US" sz="2399" dirty="0"/>
          </a:p>
        </p:txBody>
      </p:sp>
      <p:grpSp>
        <p:nvGrpSpPr>
          <p:cNvPr id="5" name="Group 4"/>
          <p:cNvGrpSpPr/>
          <p:nvPr/>
        </p:nvGrpSpPr>
        <p:grpSpPr>
          <a:xfrm>
            <a:off x="9124640" y="4870164"/>
            <a:ext cx="1994675" cy="1306969"/>
            <a:chOff x="4395610" y="3071229"/>
            <a:chExt cx="1995195" cy="1307309"/>
          </a:xfrm>
        </p:grpSpPr>
        <p:sp>
          <p:nvSpPr>
            <p:cNvPr id="7" name="Rectangle 6"/>
            <p:cNvSpPr/>
            <p:nvPr/>
          </p:nvSpPr>
          <p:spPr bwMode="auto">
            <a:xfrm>
              <a:off x="4395610" y="3071229"/>
              <a:ext cx="1784947" cy="1118626"/>
            </a:xfrm>
            <a:prstGeom prst="rect">
              <a:avLst/>
            </a:prstGeom>
            <a:solidFill>
              <a:schemeClr val="bg1">
                <a:lumMod val="95000"/>
                <a:alpha val="7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Provider Hosted add-ins</a:t>
              </a:r>
            </a:p>
          </p:txBody>
        </p:sp>
        <p:pic>
          <p:nvPicPr>
            <p:cNvPr id="8" name="Picture 7"/>
            <p:cNvPicPr>
              <a:picLocks noChangeAspect="1"/>
            </p:cNvPicPr>
            <p:nvPr/>
          </p:nvPicPr>
          <p:blipFill>
            <a:blip r:embed="rId3"/>
            <a:stretch>
              <a:fillRect/>
            </a:stretch>
          </p:blipFill>
          <p:spPr>
            <a:xfrm>
              <a:off x="5246592" y="3476941"/>
              <a:ext cx="529349" cy="417312"/>
            </a:xfrm>
            <a:prstGeom prst="rect">
              <a:avLst/>
            </a:prstGeom>
          </p:spPr>
        </p:pic>
        <p:pic>
          <p:nvPicPr>
            <p:cNvPr id="9" name="Picture 8"/>
            <p:cNvPicPr>
              <a:picLocks noChangeAspect="1"/>
            </p:cNvPicPr>
            <p:nvPr/>
          </p:nvPicPr>
          <p:blipFill>
            <a:blip r:embed="rId3"/>
            <a:stretch>
              <a:fillRect/>
            </a:stretch>
          </p:blipFill>
          <p:spPr>
            <a:xfrm>
              <a:off x="5581574" y="3585493"/>
              <a:ext cx="556200" cy="438480"/>
            </a:xfrm>
            <a:prstGeom prst="rect">
              <a:avLst/>
            </a:prstGeom>
          </p:spPr>
        </p:pic>
        <p:pic>
          <p:nvPicPr>
            <p:cNvPr id="10" name="Picture 9"/>
            <p:cNvPicPr>
              <a:picLocks noChangeAspect="1"/>
            </p:cNvPicPr>
            <p:nvPr/>
          </p:nvPicPr>
          <p:blipFill>
            <a:blip r:embed="rId4"/>
            <a:stretch>
              <a:fillRect/>
            </a:stretch>
          </p:blipFill>
          <p:spPr>
            <a:xfrm>
              <a:off x="5970309" y="3700199"/>
              <a:ext cx="420496" cy="432326"/>
            </a:xfrm>
            <a:prstGeom prst="rect">
              <a:avLst/>
            </a:prstGeom>
          </p:spPr>
        </p:pic>
        <p:pic>
          <p:nvPicPr>
            <p:cNvPr id="11" name="Picture 10"/>
            <p:cNvPicPr>
              <a:picLocks noChangeAspect="1"/>
            </p:cNvPicPr>
            <p:nvPr/>
          </p:nvPicPr>
          <p:blipFill>
            <a:blip r:embed="rId5"/>
            <a:stretch>
              <a:fillRect/>
            </a:stretch>
          </p:blipFill>
          <p:spPr>
            <a:xfrm>
              <a:off x="4893565" y="3772769"/>
              <a:ext cx="688009" cy="605769"/>
            </a:xfrm>
            <a:prstGeom prst="rect">
              <a:avLst/>
            </a:prstGeom>
          </p:spPr>
        </p:pic>
      </p:grpSp>
      <p:grpSp>
        <p:nvGrpSpPr>
          <p:cNvPr id="12" name="Group 11"/>
          <p:cNvGrpSpPr/>
          <p:nvPr/>
        </p:nvGrpSpPr>
        <p:grpSpPr>
          <a:xfrm>
            <a:off x="8144065" y="5654433"/>
            <a:ext cx="1587955" cy="1089227"/>
            <a:chOff x="5879026" y="4763533"/>
            <a:chExt cx="1588369" cy="1089511"/>
          </a:xfrm>
        </p:grpSpPr>
        <p:sp>
          <p:nvSpPr>
            <p:cNvPr id="13" name="Arc 12"/>
            <p:cNvSpPr/>
            <p:nvPr/>
          </p:nvSpPr>
          <p:spPr>
            <a:xfrm rot="8195881">
              <a:off x="5879026" y="4763533"/>
              <a:ext cx="575254" cy="1089511"/>
            </a:xfrm>
            <a:prstGeom prst="arc">
              <a:avLst>
                <a:gd name="adj1" fmla="val 2097834"/>
                <a:gd name="adj2" fmla="val 366333"/>
              </a:avLst>
            </a:prstGeom>
            <a:ln w="57150">
              <a:solidFill>
                <a:schemeClr val="tx1">
                  <a:lumMod val="75000"/>
                  <a:lumOff val="25000"/>
                  <a:alpha val="80000"/>
                </a:schemeClr>
              </a:solidFill>
              <a:headEnd type="diamond" w="sm" len="med"/>
              <a:tailEnd type="stealth" w="lg" len="lg"/>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77"/>
            </a:p>
          </p:txBody>
        </p:sp>
        <p:sp>
          <p:nvSpPr>
            <p:cNvPr id="14" name="Rounded Rectangle 13"/>
            <p:cNvSpPr/>
            <p:nvPr/>
          </p:nvSpPr>
          <p:spPr bwMode="auto">
            <a:xfrm>
              <a:off x="5961706" y="4908064"/>
              <a:ext cx="1107687" cy="542095"/>
            </a:xfrm>
            <a:prstGeom prst="roundRect">
              <a:avLst>
                <a:gd name="adj" fmla="val 18300"/>
              </a:avLst>
            </a:prstGeom>
            <a:solidFill>
              <a:schemeClr val="bg1">
                <a:lumMod val="65000"/>
              </a:schemeClr>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139891" tIns="0" rIns="139891" bIns="34971" numCol="1" rtlCol="0" anchor="t" anchorCtr="0" compatLnSpc="1">
              <a:prstTxWarp prst="textNoShape">
                <a:avLst/>
              </a:prstTxWarp>
            </a:bodyPr>
            <a:lstStyle/>
            <a:p>
              <a:pPr defTabSz="699194" fontAlgn="base">
                <a:spcBef>
                  <a:spcPct val="0"/>
                </a:spcBef>
                <a:spcAft>
                  <a:spcPct val="0"/>
                </a:spcAft>
              </a:pPr>
              <a:endParaRPr lang="en-US" sz="1530" dirty="0">
                <a:gradFill>
                  <a:gsLst>
                    <a:gs pos="0">
                      <a:schemeClr val="tx1"/>
                    </a:gs>
                    <a:gs pos="100000">
                      <a:schemeClr val="tx1"/>
                    </a:gs>
                  </a:gsLst>
                  <a:lin ang="5400000" scaled="0"/>
                </a:gradFill>
              </a:endParaRPr>
            </a:p>
          </p:txBody>
        </p:sp>
        <p:sp>
          <p:nvSpPr>
            <p:cNvPr id="15" name="Rounded Rectangle 14"/>
            <p:cNvSpPr/>
            <p:nvPr/>
          </p:nvSpPr>
          <p:spPr bwMode="auto">
            <a:xfrm>
              <a:off x="6054566" y="5010792"/>
              <a:ext cx="910759" cy="337956"/>
            </a:xfrm>
            <a:prstGeom prst="roundRect">
              <a:avLst>
                <a:gd name="adj" fmla="val 6327"/>
              </a:avLst>
            </a:prstGeom>
            <a:solidFill>
              <a:schemeClr val="tx1">
                <a:lumMod val="50000"/>
                <a:lumOff val="50000"/>
              </a:schemeClr>
            </a:solidFill>
            <a:ln>
              <a:solidFill>
                <a:schemeClr val="bg1">
                  <a:lumMod val="75000"/>
                </a:schemeClr>
              </a:solidFill>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69943" tIns="34971" rIns="69943" bIns="34971" numCol="1" rtlCol="0" anchor="ctr" anchorCtr="0" compatLnSpc="1">
              <a:prstTxWarp prst="textNoShape">
                <a:avLst/>
              </a:prstTxWarp>
            </a:bodyPr>
            <a:lstStyle/>
            <a:p>
              <a:pPr algn="ctr" defTabSz="699194"/>
              <a:r>
                <a:rPr lang="en-US" sz="1200" dirty="0">
                  <a:gradFill>
                    <a:gsLst>
                      <a:gs pos="0">
                        <a:srgbClr val="FFFFFF"/>
                      </a:gs>
                      <a:gs pos="100000">
                        <a:srgbClr val="FFFFFF"/>
                      </a:gs>
                    </a:gsLst>
                    <a:lin ang="5400000" scaled="0"/>
                  </a:gradFill>
                  <a:effectLst>
                    <a:outerShdw blurRad="50800" dist="38100" dir="5400000" algn="ctr" rotWithShape="0">
                      <a:srgbClr val="000000">
                        <a:alpha val="47000"/>
                      </a:srgbClr>
                    </a:outerShdw>
                  </a:effectLst>
                  <a:latin typeface="Segoe UI" pitchFamily="34" charset="0"/>
                </a:rPr>
                <a:t>Remote Timer job</a:t>
              </a:r>
            </a:p>
          </p:txBody>
        </p:sp>
        <p:pic>
          <p:nvPicPr>
            <p:cNvPr id="16" name="Picture 34" descr="Efficiency.png"/>
            <p:cNvPicPr>
              <a:picLocks noChangeAspect="1"/>
            </p:cNvPicPr>
            <p:nvPr/>
          </p:nvPicPr>
          <p:blipFill>
            <a:blip r:embed="rId6" cstate="print">
              <a:duotone>
                <a:prstClr val="black"/>
                <a:srgbClr val="D9C3A5">
                  <a:tint val="50000"/>
                  <a:satMod val="180000"/>
                </a:srgbClr>
              </a:duotone>
              <a:extLst>
                <a:ext uri="{BEBA8EAE-BF5A-486C-A8C5-ECC9F3942E4B}">
                  <a14:imgProps xmlns:a14="http://schemas.microsoft.com/office/drawing/2010/main">
                    <a14:imgLayer r:embed="rId7">
                      <a14:imgEffect>
                        <a14:brightnessContrast bright="-40000" contrast="-40000"/>
                      </a14:imgEffect>
                    </a14:imgLayer>
                  </a14:imgProps>
                </a:ext>
              </a:extLst>
            </a:blip>
            <a:srcRect/>
            <a:stretch>
              <a:fillRect/>
            </a:stretch>
          </p:blipFill>
          <p:spPr bwMode="auto">
            <a:xfrm>
              <a:off x="6857110" y="5015409"/>
              <a:ext cx="610285" cy="666678"/>
            </a:xfrm>
            <a:prstGeom prst="rect">
              <a:avLst/>
            </a:prstGeom>
            <a:noFill/>
            <a:ln>
              <a:noFill/>
            </a:ln>
          </p:spPr>
        </p:pic>
      </p:grpSp>
      <p:grpSp>
        <p:nvGrpSpPr>
          <p:cNvPr id="17" name="Group 16"/>
          <p:cNvGrpSpPr>
            <a:grpSpLocks noChangeAspect="1"/>
          </p:cNvGrpSpPr>
          <p:nvPr/>
        </p:nvGrpSpPr>
        <p:grpSpPr>
          <a:xfrm>
            <a:off x="2870169" y="3031917"/>
            <a:ext cx="3095256" cy="2627316"/>
            <a:chOff x="1189689" y="976497"/>
            <a:chExt cx="3486193" cy="2959150"/>
          </a:xfrm>
        </p:grpSpPr>
        <p:grpSp>
          <p:nvGrpSpPr>
            <p:cNvPr id="18" name="Group 17"/>
            <p:cNvGrpSpPr/>
            <p:nvPr/>
          </p:nvGrpSpPr>
          <p:grpSpPr>
            <a:xfrm>
              <a:off x="3605640" y="1950993"/>
              <a:ext cx="1070242" cy="1327793"/>
              <a:chOff x="1919646" y="3675113"/>
              <a:chExt cx="902998" cy="1126838"/>
            </a:xfrm>
          </p:grpSpPr>
          <p:pic>
            <p:nvPicPr>
              <p:cNvPr id="33" name="Picture 32"/>
              <p:cNvPicPr>
                <a:picLocks noChangeAspect="1"/>
              </p:cNvPicPr>
              <p:nvPr/>
            </p:nvPicPr>
            <p:blipFill>
              <a:blip r:embed="rId8"/>
              <a:stretch>
                <a:fillRect/>
              </a:stretch>
            </p:blipFill>
            <p:spPr>
              <a:xfrm>
                <a:off x="1919646" y="3675113"/>
                <a:ext cx="674964" cy="892879"/>
              </a:xfrm>
              <a:prstGeom prst="rect">
                <a:avLst/>
              </a:prstGeom>
            </p:spPr>
          </p:pic>
          <p:pic>
            <p:nvPicPr>
              <p:cNvPr id="34" name="Picture 33"/>
              <p:cNvPicPr>
                <a:picLocks noChangeAspect="1"/>
              </p:cNvPicPr>
              <p:nvPr/>
            </p:nvPicPr>
            <p:blipFill>
              <a:blip r:embed="rId9"/>
              <a:stretch>
                <a:fillRect/>
              </a:stretch>
            </p:blipFill>
            <p:spPr>
              <a:xfrm>
                <a:off x="2210824" y="4189471"/>
                <a:ext cx="611820" cy="612480"/>
              </a:xfrm>
              <a:prstGeom prst="rect">
                <a:avLst/>
              </a:prstGeom>
            </p:spPr>
          </p:pic>
        </p:grpSp>
        <p:grpSp>
          <p:nvGrpSpPr>
            <p:cNvPr id="19" name="Group 18"/>
            <p:cNvGrpSpPr/>
            <p:nvPr/>
          </p:nvGrpSpPr>
          <p:grpSpPr>
            <a:xfrm>
              <a:off x="1189689" y="1453879"/>
              <a:ext cx="2516893" cy="2481768"/>
              <a:chOff x="4383758" y="2311697"/>
              <a:chExt cx="2516893" cy="2481768"/>
            </a:xfrm>
          </p:grpSpPr>
          <p:sp>
            <p:nvSpPr>
              <p:cNvPr id="21" name="Rectangle 20"/>
              <p:cNvSpPr/>
              <p:nvPr/>
            </p:nvSpPr>
            <p:spPr bwMode="auto">
              <a:xfrm>
                <a:off x="4537410" y="2311697"/>
                <a:ext cx="2017543" cy="2200147"/>
              </a:xfrm>
              <a:prstGeom prst="rect">
                <a:avLst/>
              </a:prstGeom>
              <a:solidFill>
                <a:schemeClr val="bg1">
                  <a:lumMod val="95000"/>
                  <a:alpha val="75000"/>
                </a:schemeClr>
              </a:solidFill>
              <a:ln>
                <a:solidFill>
                  <a:schemeClr val="bg1">
                    <a:lumMod val="7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08"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pPr>
                <a:r>
                  <a:rPr lang="en-US" sz="1600" dirty="0">
                    <a:solidFill>
                      <a:schemeClr val="tx1">
                        <a:lumMod val="65000"/>
                        <a:lumOff val="35000"/>
                      </a:schemeClr>
                    </a:solidFill>
                    <a:ea typeface="Segoe UI" pitchFamily="34" charset="0"/>
                    <a:cs typeface="Segoe UI" pitchFamily="34" charset="0"/>
                  </a:rPr>
                  <a:t>SharePoint </a:t>
                </a:r>
                <a:br>
                  <a:rPr lang="en-US" sz="1600" dirty="0">
                    <a:solidFill>
                      <a:schemeClr val="tx1">
                        <a:lumMod val="65000"/>
                        <a:lumOff val="35000"/>
                      </a:schemeClr>
                    </a:solidFill>
                    <a:ea typeface="Segoe UI" pitchFamily="34" charset="0"/>
                    <a:cs typeface="Segoe UI" pitchFamily="34" charset="0"/>
                  </a:rPr>
                </a:br>
                <a:r>
                  <a:rPr lang="en-US" sz="1600" dirty="0">
                    <a:solidFill>
                      <a:schemeClr val="tx1">
                        <a:lumMod val="65000"/>
                        <a:lumOff val="35000"/>
                      </a:schemeClr>
                    </a:solidFill>
                    <a:ea typeface="Segoe UI" pitchFamily="34" charset="0"/>
                    <a:cs typeface="Segoe UI" pitchFamily="34" charset="0"/>
                  </a:rPr>
                  <a:t>Service</a:t>
                </a:r>
              </a:p>
            </p:txBody>
          </p:sp>
          <p:grpSp>
            <p:nvGrpSpPr>
              <p:cNvPr id="22" name="Group 21"/>
              <p:cNvGrpSpPr/>
              <p:nvPr/>
            </p:nvGrpSpPr>
            <p:grpSpPr>
              <a:xfrm>
                <a:off x="5421611" y="2886866"/>
                <a:ext cx="1479040" cy="1043909"/>
                <a:chOff x="4557447" y="1721445"/>
                <a:chExt cx="1479040" cy="1043909"/>
              </a:xfrm>
            </p:grpSpPr>
            <p:pic>
              <p:nvPicPr>
                <p:cNvPr id="30" name="Picture 29"/>
                <p:cNvPicPr>
                  <a:picLocks noChangeAspect="1"/>
                </p:cNvPicPr>
                <p:nvPr/>
              </p:nvPicPr>
              <p:blipFill>
                <a:blip r:embed="rId10"/>
                <a:stretch>
                  <a:fillRect/>
                </a:stretch>
              </p:blipFill>
              <p:spPr>
                <a:xfrm>
                  <a:off x="4557447" y="1902539"/>
                  <a:ext cx="477423" cy="839046"/>
                </a:xfrm>
                <a:prstGeom prst="rect">
                  <a:avLst/>
                </a:prstGeom>
              </p:spPr>
            </p:pic>
            <p:pic>
              <p:nvPicPr>
                <p:cNvPr id="31" name="Picture 30"/>
                <p:cNvPicPr>
                  <a:picLocks noChangeAspect="1"/>
                </p:cNvPicPr>
                <p:nvPr/>
              </p:nvPicPr>
              <p:blipFill>
                <a:blip r:embed="rId10"/>
                <a:stretch>
                  <a:fillRect/>
                </a:stretch>
              </p:blipFill>
              <p:spPr>
                <a:xfrm>
                  <a:off x="4869643" y="1721445"/>
                  <a:ext cx="477423" cy="839046"/>
                </a:xfrm>
                <a:prstGeom prst="rect">
                  <a:avLst/>
                </a:prstGeom>
              </p:spPr>
            </p:pic>
            <p:pic>
              <p:nvPicPr>
                <p:cNvPr id="32" name="Picture 31"/>
                <p:cNvPicPr>
                  <a:picLocks noChangeAspect="1"/>
                </p:cNvPicPr>
                <p:nvPr/>
              </p:nvPicPr>
              <p:blipFill>
                <a:blip r:embed="rId11"/>
                <a:stretch>
                  <a:fillRect/>
                </a:stretch>
              </p:blipFill>
              <p:spPr>
                <a:xfrm>
                  <a:off x="5153580" y="1902539"/>
                  <a:ext cx="882907" cy="862815"/>
                </a:xfrm>
                <a:prstGeom prst="rect">
                  <a:avLst/>
                </a:prstGeom>
              </p:spPr>
            </p:pic>
          </p:grpSp>
          <p:grpSp>
            <p:nvGrpSpPr>
              <p:cNvPr id="23" name="Group 22"/>
              <p:cNvGrpSpPr/>
              <p:nvPr/>
            </p:nvGrpSpPr>
            <p:grpSpPr>
              <a:xfrm>
                <a:off x="4880542" y="3820782"/>
                <a:ext cx="944427" cy="972683"/>
                <a:chOff x="3981885" y="2834055"/>
                <a:chExt cx="944427" cy="972683"/>
              </a:xfrm>
            </p:grpSpPr>
            <p:pic>
              <p:nvPicPr>
                <p:cNvPr id="27" name="Picture 26"/>
                <p:cNvPicPr>
                  <a:picLocks noChangeAspect="1"/>
                </p:cNvPicPr>
                <p:nvPr/>
              </p:nvPicPr>
              <p:blipFill>
                <a:blip r:embed="rId10"/>
                <a:stretch>
                  <a:fillRect/>
                </a:stretch>
              </p:blipFill>
              <p:spPr>
                <a:xfrm>
                  <a:off x="3981885" y="2967692"/>
                  <a:ext cx="477423" cy="839046"/>
                </a:xfrm>
                <a:prstGeom prst="rect">
                  <a:avLst/>
                </a:prstGeom>
              </p:spPr>
            </p:pic>
            <p:pic>
              <p:nvPicPr>
                <p:cNvPr id="28" name="Picture 27"/>
                <p:cNvPicPr>
                  <a:picLocks noChangeAspect="1"/>
                </p:cNvPicPr>
                <p:nvPr/>
              </p:nvPicPr>
              <p:blipFill>
                <a:blip r:embed="rId10"/>
                <a:stretch>
                  <a:fillRect/>
                </a:stretch>
              </p:blipFill>
              <p:spPr>
                <a:xfrm>
                  <a:off x="4269036" y="2834055"/>
                  <a:ext cx="477423" cy="839046"/>
                </a:xfrm>
                <a:prstGeom prst="rect">
                  <a:avLst/>
                </a:prstGeom>
              </p:spPr>
            </p:pic>
            <p:pic>
              <p:nvPicPr>
                <p:cNvPr id="29" name="Picture 28"/>
                <p:cNvPicPr>
                  <a:picLocks noChangeAspect="1"/>
                </p:cNvPicPr>
                <p:nvPr/>
              </p:nvPicPr>
              <p:blipFill>
                <a:blip r:embed="rId12"/>
                <a:stretch>
                  <a:fillRect/>
                </a:stretch>
              </p:blipFill>
              <p:spPr>
                <a:xfrm>
                  <a:off x="4480085" y="3260431"/>
                  <a:ext cx="446227" cy="456212"/>
                </a:xfrm>
                <a:prstGeom prst="rect">
                  <a:avLst/>
                </a:prstGeom>
              </p:spPr>
            </p:pic>
          </p:grpSp>
          <p:grpSp>
            <p:nvGrpSpPr>
              <p:cNvPr id="24" name="Group 23"/>
              <p:cNvGrpSpPr/>
              <p:nvPr/>
            </p:nvGrpSpPr>
            <p:grpSpPr>
              <a:xfrm>
                <a:off x="4383758" y="2988031"/>
                <a:ext cx="968998" cy="971748"/>
                <a:chOff x="3601101" y="2714202"/>
                <a:chExt cx="968998" cy="971748"/>
              </a:xfrm>
            </p:grpSpPr>
            <p:pic>
              <p:nvPicPr>
                <p:cNvPr id="25" name="Picture 24"/>
                <p:cNvPicPr>
                  <a:picLocks noChangeAspect="1"/>
                </p:cNvPicPr>
                <p:nvPr/>
              </p:nvPicPr>
              <p:blipFill>
                <a:blip r:embed="rId10"/>
                <a:stretch>
                  <a:fillRect/>
                </a:stretch>
              </p:blipFill>
              <p:spPr>
                <a:xfrm>
                  <a:off x="3601101" y="2846904"/>
                  <a:ext cx="477423" cy="839046"/>
                </a:xfrm>
                <a:prstGeom prst="rect">
                  <a:avLst/>
                </a:prstGeom>
              </p:spPr>
            </p:pic>
            <p:pic>
              <p:nvPicPr>
                <p:cNvPr id="26" name="Picture 25"/>
                <p:cNvPicPr>
                  <a:picLocks noChangeAspect="1"/>
                </p:cNvPicPr>
                <p:nvPr/>
              </p:nvPicPr>
              <p:blipFill>
                <a:blip r:embed="rId13"/>
                <a:stretch>
                  <a:fillRect/>
                </a:stretch>
              </p:blipFill>
              <p:spPr>
                <a:xfrm>
                  <a:off x="3875612" y="2714202"/>
                  <a:ext cx="694487" cy="898458"/>
                </a:xfrm>
                <a:prstGeom prst="rect">
                  <a:avLst/>
                </a:prstGeom>
              </p:spPr>
            </p:pic>
          </p:grpSp>
        </p:grpSp>
        <p:pic>
          <p:nvPicPr>
            <p:cNvPr id="20" name="Picture 19"/>
            <p:cNvPicPr>
              <a:picLocks noChangeAspect="1"/>
            </p:cNvPicPr>
            <p:nvPr/>
          </p:nvPicPr>
          <p:blipFill>
            <a:blip r:embed="rId14"/>
            <a:stretch>
              <a:fillRect/>
            </a:stretch>
          </p:blipFill>
          <p:spPr>
            <a:xfrm>
              <a:off x="3058769" y="976497"/>
              <a:ext cx="1485788" cy="974496"/>
            </a:xfrm>
            <a:prstGeom prst="rect">
              <a:avLst/>
            </a:prstGeom>
          </p:spPr>
        </p:pic>
      </p:grpSp>
      <p:cxnSp>
        <p:nvCxnSpPr>
          <p:cNvPr id="35" name="Straight Arrow Connector 34"/>
          <p:cNvCxnSpPr/>
          <p:nvPr/>
        </p:nvCxnSpPr>
        <p:spPr>
          <a:xfrm flipH="1" flipV="1">
            <a:off x="5020373" y="5318339"/>
            <a:ext cx="3909950" cy="3280"/>
          </a:xfrm>
          <a:prstGeom prst="straightConnector1">
            <a:avLst/>
          </a:prstGeom>
          <a:ln w="53975">
            <a:solidFill>
              <a:schemeClr val="tx1">
                <a:lumMod val="50000"/>
                <a:lumOff val="50000"/>
              </a:schemeClr>
            </a:solidFill>
            <a:prstDash val="sysDash"/>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36" name="Group 35"/>
          <p:cNvGrpSpPr/>
          <p:nvPr/>
        </p:nvGrpSpPr>
        <p:grpSpPr>
          <a:xfrm>
            <a:off x="10698929" y="4652245"/>
            <a:ext cx="514267" cy="514267"/>
            <a:chOff x="492" y="17985"/>
            <a:chExt cx="524853" cy="524853"/>
          </a:xfrm>
        </p:grpSpPr>
        <p:sp>
          <p:nvSpPr>
            <p:cNvPr id="37" name="Oval 36"/>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2</a:t>
              </a:r>
              <a:endParaRPr lang="en-US" sz="2351" dirty="0"/>
            </a:p>
          </p:txBody>
        </p:sp>
      </p:grpSp>
      <p:cxnSp>
        <p:nvCxnSpPr>
          <p:cNvPr id="39" name="Straight Connector 38"/>
          <p:cNvCxnSpPr/>
          <p:nvPr/>
        </p:nvCxnSpPr>
        <p:spPr>
          <a:xfrm flipH="1">
            <a:off x="7374740" y="3814526"/>
            <a:ext cx="176362" cy="1347996"/>
          </a:xfrm>
          <a:prstGeom prst="line">
            <a:avLst/>
          </a:prstGeom>
          <a:ln w="15875">
            <a:tailEnd type="oval"/>
          </a:ln>
        </p:spPr>
        <p:style>
          <a:lnRef idx="1">
            <a:schemeClr val="dk1"/>
          </a:lnRef>
          <a:fillRef idx="0">
            <a:schemeClr val="dk1"/>
          </a:fillRef>
          <a:effectRef idx="0">
            <a:schemeClr val="dk1"/>
          </a:effectRef>
          <a:fontRef idx="minor">
            <a:schemeClr val="tx1"/>
          </a:fontRef>
        </p:style>
      </p:cxnSp>
      <p:sp>
        <p:nvSpPr>
          <p:cNvPr id="40" name="TextBox 4"/>
          <p:cNvSpPr txBox="1"/>
          <p:nvPr/>
        </p:nvSpPr>
        <p:spPr>
          <a:xfrm>
            <a:off x="6653434" y="2881070"/>
            <a:ext cx="3556364" cy="1780698"/>
          </a:xfrm>
          <a:prstGeom prst="rect">
            <a:avLst/>
          </a:prstGeom>
          <a:solidFill>
            <a:srgbClr val="505050"/>
          </a:solidFill>
          <a:ln w="19050">
            <a:noFill/>
            <a:prstDash val="solid"/>
            <a:miter lim="800000"/>
          </a:ln>
          <a:effectLst/>
        </p:spPr>
        <p:txBody>
          <a:bodyPr wrap="square" lIns="57040" tIns="28521" rIns="91266" bIns="28521"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400" dirty="0">
                <a:solidFill>
                  <a:schemeClr val="bg1"/>
                </a:solidFill>
              </a:rPr>
              <a:t>Scheduled execution which accesses the needed resources from the SharePoint service and performs the required automation.</a:t>
            </a:r>
          </a:p>
          <a:p>
            <a:pPr marL="0" lvl="1"/>
            <a:endParaRPr lang="fi-FI" sz="1400" dirty="0">
              <a:solidFill>
                <a:schemeClr val="bg1"/>
              </a:solidFill>
            </a:endParaRPr>
          </a:p>
          <a:p>
            <a:pPr marL="0" lvl="1"/>
            <a:r>
              <a:rPr lang="en-US" sz="1400" dirty="0">
                <a:solidFill>
                  <a:schemeClr val="bg1"/>
                </a:solidFill>
              </a:rPr>
              <a:t>Can use either specific account for connection or </a:t>
            </a:r>
            <a:r>
              <a:rPr lang="en-US" sz="1400" dirty="0" err="1">
                <a:solidFill>
                  <a:schemeClr val="bg1"/>
                </a:solidFill>
              </a:rPr>
              <a:t>oAuth</a:t>
            </a:r>
            <a:r>
              <a:rPr lang="en-US" sz="1400" dirty="0">
                <a:solidFill>
                  <a:schemeClr val="bg1"/>
                </a:solidFill>
              </a:rPr>
              <a:t> based add-in only token approach</a:t>
            </a:r>
          </a:p>
        </p:txBody>
      </p:sp>
      <p:grpSp>
        <p:nvGrpSpPr>
          <p:cNvPr id="41" name="Group 40"/>
          <p:cNvGrpSpPr/>
          <p:nvPr/>
        </p:nvGrpSpPr>
        <p:grpSpPr>
          <a:xfrm>
            <a:off x="4491142" y="5328611"/>
            <a:ext cx="514267" cy="514267"/>
            <a:chOff x="492" y="17985"/>
            <a:chExt cx="524853" cy="524853"/>
          </a:xfrm>
        </p:grpSpPr>
        <p:sp>
          <p:nvSpPr>
            <p:cNvPr id="42" name="Oval 4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257">
                <a:lnSpc>
                  <a:spcPct val="90000"/>
                </a:lnSpc>
                <a:spcBef>
                  <a:spcPct val="0"/>
                </a:spcBef>
                <a:spcAft>
                  <a:spcPct val="35000"/>
                </a:spcAft>
              </a:pPr>
              <a:r>
                <a:rPr lang="fi-FI" sz="2351" dirty="0"/>
                <a:t>1</a:t>
              </a:r>
              <a:endParaRPr lang="en-US" sz="2351" dirty="0"/>
            </a:p>
          </p:txBody>
        </p:sp>
      </p:grpSp>
    </p:spTree>
    <p:extLst>
      <p:ext uri="{BB962C8B-B14F-4D97-AF65-F5344CB8AC3E}">
        <p14:creationId xmlns:p14="http://schemas.microsoft.com/office/powerpoint/2010/main" val="11277682"/>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Remember!</a:t>
            </a:r>
          </a:p>
        </p:txBody>
      </p:sp>
      <p:sp>
        <p:nvSpPr>
          <p:cNvPr id="4" name="Title 5"/>
          <p:cNvSpPr txBox="1">
            <a:spLocks/>
          </p:cNvSpPr>
          <p:nvPr/>
        </p:nvSpPr>
        <p:spPr>
          <a:xfrm>
            <a:off x="2140017" y="3846173"/>
            <a:ext cx="9825953" cy="776315"/>
          </a:xfrm>
          <a:prstGeom prst="rect">
            <a:avLst/>
          </a:prstGeom>
        </p:spPr>
        <p:txBody>
          <a:bodyPr anchor="t" anchorCtr="0"/>
          <a:lstStyle>
            <a:lvl1pPr algn="l" defTabSz="914363" rtl="0" eaLnBrk="1" latinLnBrk="0" hangingPunct="1">
              <a:lnSpc>
                <a:spcPct val="90000"/>
              </a:lnSpc>
              <a:spcBef>
                <a:spcPct val="0"/>
              </a:spcBef>
              <a:buNone/>
              <a:defRPr lang="en-US" sz="8800" b="0" kern="1200" cap="none" spc="-300" baseline="0">
                <a:ln w="3175">
                  <a:noFill/>
                </a:ln>
                <a:gradFill>
                  <a:gsLst>
                    <a:gs pos="100000">
                      <a:schemeClr val="tx1"/>
                    </a:gs>
                    <a:gs pos="0">
                      <a:schemeClr val="tx1"/>
                    </a:gs>
                  </a:gsLst>
                  <a:lin ang="5400000" scaled="0"/>
                </a:gradFill>
                <a:effectLst/>
                <a:latin typeface="+mj-lt"/>
                <a:ea typeface="+mn-ea"/>
                <a:cs typeface="Arial" charset="0"/>
              </a:defRPr>
            </a:lvl1pPr>
          </a:lstStyle>
          <a:p>
            <a:r>
              <a:rPr lang="en-US" sz="3599" dirty="0">
                <a:solidFill>
                  <a:schemeClr val="tx1"/>
                </a:solidFill>
                <a:latin typeface="Segoe UI" panose="020B0502040204020203" pitchFamily="34" charset="0"/>
                <a:cs typeface="Segoe UI" panose="020B0502040204020203" pitchFamily="34" charset="0"/>
              </a:rPr>
              <a:t>Deactivate your custom features BEFORE you retract the solution…</a:t>
            </a:r>
          </a:p>
        </p:txBody>
      </p:sp>
      <p:sp>
        <p:nvSpPr>
          <p:cNvPr id="5" name="Title 5"/>
          <p:cNvSpPr txBox="1">
            <a:spLocks/>
          </p:cNvSpPr>
          <p:nvPr/>
        </p:nvSpPr>
        <p:spPr>
          <a:xfrm>
            <a:off x="3674818" y="4796380"/>
            <a:ext cx="7736266" cy="776315"/>
          </a:xfrm>
          <a:prstGeom prst="rect">
            <a:avLst/>
          </a:prstGeom>
        </p:spPr>
        <p:txBody>
          <a:bodyPr anchor="t" anchorCtr="0"/>
          <a:lstStyle>
            <a:lvl1pPr algn="l" defTabSz="914363" rtl="0" eaLnBrk="1" latinLnBrk="0" hangingPunct="1">
              <a:lnSpc>
                <a:spcPct val="90000"/>
              </a:lnSpc>
              <a:spcBef>
                <a:spcPct val="0"/>
              </a:spcBef>
              <a:buNone/>
              <a:defRPr lang="en-US" sz="8800" b="0" kern="1200" cap="none" spc="-300" baseline="0">
                <a:ln w="3175">
                  <a:noFill/>
                </a:ln>
                <a:gradFill>
                  <a:gsLst>
                    <a:gs pos="100000">
                      <a:schemeClr val="tx1"/>
                    </a:gs>
                    <a:gs pos="0">
                      <a:schemeClr val="tx1"/>
                    </a:gs>
                  </a:gsLst>
                  <a:lin ang="5400000" scaled="0"/>
                </a:gradFill>
                <a:effectLst/>
                <a:latin typeface="+mj-lt"/>
                <a:ea typeface="+mn-ea"/>
                <a:cs typeface="Arial" charset="0"/>
              </a:defRPr>
            </a:lvl1pPr>
          </a:lstStyle>
          <a:p>
            <a:r>
              <a:rPr lang="en-US" sz="3199" dirty="0">
                <a:solidFill>
                  <a:schemeClr val="tx1"/>
                </a:solidFill>
                <a:latin typeface="Segoe UI" panose="020B0502040204020203" pitchFamily="34" charset="0"/>
                <a:cs typeface="Segoe UI" panose="020B0502040204020203" pitchFamily="34" charset="0"/>
              </a:rPr>
              <a:t>It leaves references behind if you do not. Your next upgrade will FAIL.</a:t>
            </a:r>
          </a:p>
        </p:txBody>
      </p:sp>
    </p:spTree>
    <p:extLst>
      <p:ext uri="{BB962C8B-B14F-4D97-AF65-F5344CB8AC3E}">
        <p14:creationId xmlns:p14="http://schemas.microsoft.com/office/powerpoint/2010/main" val="2785691839"/>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4799" dirty="0"/>
              <a:t>Case of a bad headache?</a:t>
            </a:r>
          </a:p>
        </p:txBody>
      </p:sp>
      <p:sp>
        <p:nvSpPr>
          <p:cNvPr id="2" name="Text Placeholder 1"/>
          <p:cNvSpPr>
            <a:spLocks noGrp="1"/>
          </p:cNvSpPr>
          <p:nvPr>
            <p:ph type="body" sz="quarter" idx="10"/>
          </p:nvPr>
        </p:nvSpPr>
        <p:spPr>
          <a:xfrm>
            <a:off x="519113" y="1447799"/>
            <a:ext cx="6580187" cy="2043636"/>
          </a:xfrm>
        </p:spPr>
        <p:txBody>
          <a:bodyPr/>
          <a:lstStyle/>
          <a:p>
            <a:r>
              <a:rPr lang="en-US" dirty="0"/>
              <a:t>Custom fields types</a:t>
            </a:r>
          </a:p>
          <a:p>
            <a:r>
              <a:rPr lang="en-US" dirty="0"/>
              <a:t>Custom site definitions</a:t>
            </a:r>
          </a:p>
          <a:p>
            <a:r>
              <a:rPr lang="en-US" dirty="0"/>
              <a:t>Custom list definition</a:t>
            </a:r>
          </a:p>
          <a:p>
            <a:r>
              <a:rPr lang="en-US" dirty="0"/>
              <a:t>Moving from publishing to non-publishing sites</a:t>
            </a:r>
          </a:p>
          <a:p>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7622" r="14774"/>
          <a:stretch/>
        </p:blipFill>
        <p:spPr>
          <a:xfrm>
            <a:off x="7274101" y="-10274"/>
            <a:ext cx="4900774" cy="6858000"/>
          </a:xfrm>
          <a:prstGeom prst="rect">
            <a:avLst/>
          </a:prstGeom>
        </p:spPr>
      </p:pic>
      <p:sp>
        <p:nvSpPr>
          <p:cNvPr id="5" name="TextBox 4"/>
          <p:cNvSpPr txBox="1"/>
          <p:nvPr/>
        </p:nvSpPr>
        <p:spPr>
          <a:xfrm>
            <a:off x="379314" y="5111171"/>
            <a:ext cx="10902054" cy="1103759"/>
          </a:xfrm>
          <a:prstGeom prst="rect">
            <a:avLst/>
          </a:prstGeom>
          <a:noFill/>
        </p:spPr>
        <p:txBody>
          <a:bodyPr wrap="none" lIns="179238" tIns="143391" rIns="179238" bIns="143391" rtlCol="0">
            <a:spAutoFit/>
          </a:bodyPr>
          <a:lstStyle/>
          <a:p>
            <a:pPr>
              <a:lnSpc>
                <a:spcPct val="90000"/>
              </a:lnSpc>
              <a:spcAft>
                <a:spcPts val="588"/>
              </a:spcAft>
            </a:pPr>
            <a:r>
              <a:rPr lang="en-US" sz="5880" dirty="0">
                <a:solidFill>
                  <a:schemeClr val="tx1">
                    <a:lumMod val="65000"/>
                    <a:lumOff val="35000"/>
                  </a:schemeClr>
                </a:solidFill>
              </a:rPr>
              <a:t>Will require content migration…</a:t>
            </a:r>
          </a:p>
        </p:txBody>
      </p:sp>
    </p:spTree>
    <p:extLst>
      <p:ext uri="{BB962C8B-B14F-4D97-AF65-F5344CB8AC3E}">
        <p14:creationId xmlns:p14="http://schemas.microsoft.com/office/powerpoint/2010/main" val="281891473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6000" i="1" dirty="0"/>
              <a:t>“I’m moving to cloud, couldn’t I transform as part of the move?”</a:t>
            </a:r>
            <a:endParaRPr lang="en-GB" sz="6000" i="1" dirty="0"/>
          </a:p>
        </p:txBody>
      </p:sp>
      <p:sp>
        <p:nvSpPr>
          <p:cNvPr id="8" name="TextBox 7"/>
          <p:cNvSpPr txBox="1"/>
          <p:nvPr/>
        </p:nvSpPr>
        <p:spPr>
          <a:xfrm>
            <a:off x="4526216" y="4638914"/>
            <a:ext cx="7141911" cy="1569148"/>
          </a:xfrm>
          <a:prstGeom prst="rect">
            <a:avLst/>
          </a:prstGeom>
          <a:noFill/>
        </p:spPr>
        <p:txBody>
          <a:bodyPr wrap="square" rtlCol="0">
            <a:spAutoFit/>
          </a:bodyPr>
          <a:lstStyle/>
          <a:p>
            <a:r>
              <a:rPr lang="en-US" sz="2399" dirty="0">
                <a:latin typeface="Segoe UI" panose="020B0502040204020203" pitchFamily="34" charset="0"/>
                <a:cs typeface="Segoe UI" panose="020B0502040204020203" pitchFamily="34" charset="0"/>
              </a:rPr>
              <a:t>You could combine these two steps to one big bang approach, but solving possible issues could be more difficult. Doing add-in model move as separate step is less risky.</a:t>
            </a:r>
            <a:endParaRPr lang="en-GB" sz="2399" dirty="0">
              <a:latin typeface="Segoe UI" panose="020B0502040204020203" pitchFamily="34" charset="0"/>
              <a:cs typeface="Segoe UI" panose="020B0502040204020203" pitchFamily="34" charset="0"/>
            </a:endParaRPr>
          </a:p>
        </p:txBody>
      </p:sp>
      <p:sp>
        <p:nvSpPr>
          <p:cNvPr id="9" name="TextBox 8"/>
          <p:cNvSpPr txBox="1"/>
          <p:nvPr/>
        </p:nvSpPr>
        <p:spPr>
          <a:xfrm>
            <a:off x="4414455" y="3715955"/>
            <a:ext cx="2000228" cy="1107676"/>
          </a:xfrm>
          <a:prstGeom prst="rect">
            <a:avLst/>
          </a:prstGeom>
          <a:noFill/>
        </p:spPr>
        <p:txBody>
          <a:bodyPr wrap="none" rtlCol="0">
            <a:spAutoFit/>
          </a:bodyPr>
          <a:lstStyle/>
          <a:p>
            <a:r>
              <a:rPr lang="en-US" sz="6598" dirty="0">
                <a:latin typeface="Segoe UI" panose="020B0502040204020203" pitchFamily="34" charset="0"/>
                <a:cs typeface="Segoe UI" panose="020B0502040204020203" pitchFamily="34" charset="0"/>
              </a:rPr>
              <a:t>Yes…</a:t>
            </a:r>
            <a:endParaRPr lang="en-GB" sz="6598"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620974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Considerations for current </a:t>
            </a:r>
            <a:r>
              <a:rPr lang="en-US"/>
              <a:t>farm solutions</a:t>
            </a:r>
            <a:endParaRPr lang="en-GB" dirty="0"/>
          </a:p>
        </p:txBody>
      </p:sp>
    </p:spTree>
    <p:extLst>
      <p:ext uri="{BB962C8B-B14F-4D97-AF65-F5344CB8AC3E}">
        <p14:creationId xmlns:p14="http://schemas.microsoft.com/office/powerpoint/2010/main" val="426010111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519113" y="1447799"/>
            <a:ext cx="6015252" cy="2043636"/>
          </a:xfrm>
        </p:spPr>
        <p:txBody>
          <a:bodyPr/>
          <a:lstStyle/>
          <a:p>
            <a:r>
              <a:rPr lang="en-US" dirty="0"/>
              <a:t>Recommendations for following components</a:t>
            </a:r>
          </a:p>
          <a:p>
            <a:pPr lvl="1"/>
            <a:r>
              <a:rPr lang="en-US" dirty="0"/>
              <a:t>Content types and site columns</a:t>
            </a:r>
          </a:p>
          <a:p>
            <a:pPr lvl="1"/>
            <a:r>
              <a:rPr lang="en-US" dirty="0"/>
              <a:t>List templates</a:t>
            </a:r>
          </a:p>
          <a:p>
            <a:pPr lvl="1"/>
            <a:r>
              <a:rPr lang="en-US" dirty="0"/>
              <a:t>Field types</a:t>
            </a:r>
          </a:p>
          <a:p>
            <a:r>
              <a:rPr lang="en-US" dirty="0"/>
              <a:t>Recommendations to avoid future maintenance and rework of your deployment</a:t>
            </a:r>
            <a:endParaRPr lang="en-GB"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3816" r="6989"/>
          <a:stretch/>
        </p:blipFill>
        <p:spPr>
          <a:xfrm>
            <a:off x="6811357" y="9304"/>
            <a:ext cx="5377468" cy="6856214"/>
          </a:xfrm>
          <a:prstGeom prst="rect">
            <a:avLst/>
          </a:prstGeom>
        </p:spPr>
      </p:pic>
      <p:sp>
        <p:nvSpPr>
          <p:cNvPr id="4" name="Title 3"/>
          <p:cNvSpPr>
            <a:spLocks noGrp="1"/>
          </p:cNvSpPr>
          <p:nvPr>
            <p:ph type="title"/>
          </p:nvPr>
        </p:nvSpPr>
        <p:spPr/>
        <p:txBody>
          <a:bodyPr>
            <a:normAutofit/>
          </a:bodyPr>
          <a:lstStyle/>
          <a:p>
            <a:r>
              <a:rPr lang="en-US" dirty="0"/>
              <a:t>Recommendations for farm solutions</a:t>
            </a:r>
            <a:endParaRPr lang="en-GB" dirty="0"/>
          </a:p>
        </p:txBody>
      </p:sp>
    </p:spTree>
    <p:extLst>
      <p:ext uri="{BB962C8B-B14F-4D97-AF65-F5344CB8AC3E}">
        <p14:creationId xmlns:p14="http://schemas.microsoft.com/office/powerpoint/2010/main" val="2369882822"/>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7289248" cy="1975926"/>
          </a:xfrm>
        </p:spPr>
        <p:txBody>
          <a:bodyPr/>
          <a:lstStyle/>
          <a:p>
            <a:r>
              <a:rPr lang="en-US" sz="2799" dirty="0"/>
              <a:t>What</a:t>
            </a:r>
          </a:p>
          <a:p>
            <a:pPr lvl="1"/>
            <a:r>
              <a:rPr lang="en-US" sz="2399" dirty="0"/>
              <a:t>Rather than using feature framework elements in farm solution, it is recommended to provision site columns and content types using code</a:t>
            </a:r>
          </a:p>
          <a:p>
            <a:r>
              <a:rPr lang="en-US" sz="2799" dirty="0"/>
              <a:t>Why</a:t>
            </a:r>
          </a:p>
          <a:p>
            <a:pPr lvl="1"/>
            <a:r>
              <a:rPr lang="en-US" sz="2399" dirty="0"/>
              <a:t>Objects are created directly to the database (</a:t>
            </a:r>
            <a:r>
              <a:rPr lang="en-US" sz="2399" dirty="0" err="1"/>
              <a:t>unghosted</a:t>
            </a:r>
            <a:r>
              <a:rPr lang="en-US" sz="2399" dirty="0"/>
              <a:t>) without any dependencies on files in file system</a:t>
            </a:r>
          </a:p>
          <a:p>
            <a:r>
              <a:rPr lang="en-US" sz="2799" dirty="0"/>
              <a:t>How</a:t>
            </a:r>
          </a:p>
          <a:p>
            <a:pPr lvl="1"/>
            <a:r>
              <a:rPr lang="en-US" sz="2399" dirty="0"/>
              <a:t>Use code called from feature receiver to create needed elements</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287" y="1424"/>
            <a:ext cx="4174951" cy="6854790"/>
          </a:xfrm>
          <a:prstGeom prst="rect">
            <a:avLst/>
          </a:prstGeom>
        </p:spPr>
      </p:pic>
      <p:sp>
        <p:nvSpPr>
          <p:cNvPr id="3" name="Title 2"/>
          <p:cNvSpPr>
            <a:spLocks noGrp="1"/>
          </p:cNvSpPr>
          <p:nvPr>
            <p:ph type="title"/>
          </p:nvPr>
        </p:nvSpPr>
        <p:spPr/>
        <p:txBody>
          <a:bodyPr/>
          <a:lstStyle/>
          <a:p>
            <a:r>
              <a:rPr lang="en-US" sz="4800" dirty="0"/>
              <a:t>Content Type and site columns challenge</a:t>
            </a:r>
          </a:p>
        </p:txBody>
      </p:sp>
    </p:spTree>
    <p:extLst>
      <p:ext uri="{BB962C8B-B14F-4D97-AF65-F5344CB8AC3E}">
        <p14:creationId xmlns:p14="http://schemas.microsoft.com/office/powerpoint/2010/main" val="1911317451"/>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061639" y="3096975"/>
            <a:ext cx="1614545" cy="1674684"/>
            <a:chOff x="5313484" y="2669378"/>
            <a:chExt cx="1944631" cy="2078395"/>
          </a:xfrm>
        </p:grpSpPr>
        <p:pic>
          <p:nvPicPr>
            <p:cNvPr id="7" name="Picture 6"/>
            <p:cNvPicPr>
              <a:picLocks noChangeAspect="1"/>
            </p:cNvPicPr>
            <p:nvPr/>
          </p:nvPicPr>
          <p:blipFill>
            <a:blip r:embed="rId2"/>
            <a:stretch>
              <a:fillRect/>
            </a:stretch>
          </p:blipFill>
          <p:spPr>
            <a:xfrm>
              <a:off x="5313484" y="2669378"/>
              <a:ext cx="1367669" cy="1288605"/>
            </a:xfrm>
            <a:prstGeom prst="rect">
              <a:avLst/>
            </a:prstGeom>
          </p:spPr>
        </p:pic>
        <p:grpSp>
          <p:nvGrpSpPr>
            <p:cNvPr id="11" name="Group 10"/>
            <p:cNvGrpSpPr/>
            <p:nvPr/>
          </p:nvGrpSpPr>
          <p:grpSpPr>
            <a:xfrm>
              <a:off x="6225371" y="3644757"/>
              <a:ext cx="1032744" cy="1103016"/>
              <a:chOff x="3280291" y="4160874"/>
              <a:chExt cx="1032744" cy="1103016"/>
            </a:xfrm>
          </p:grpSpPr>
          <p:pic>
            <p:nvPicPr>
              <p:cNvPr id="5" name="Picture 4"/>
              <p:cNvPicPr>
                <a:picLocks noChangeAspect="1"/>
              </p:cNvPicPr>
              <p:nvPr/>
            </p:nvPicPr>
            <p:blipFill>
              <a:blip r:embed="rId3"/>
              <a:stretch>
                <a:fillRect/>
              </a:stretch>
            </p:blipFill>
            <p:spPr>
              <a:xfrm>
                <a:off x="3280291" y="4160874"/>
                <a:ext cx="911565" cy="1059734"/>
              </a:xfrm>
              <a:prstGeom prst="rect">
                <a:avLst/>
              </a:prstGeom>
            </p:spPr>
          </p:pic>
          <p:sp>
            <p:nvSpPr>
              <p:cNvPr id="10" name="TextBox 9"/>
              <p:cNvSpPr txBox="1"/>
              <p:nvPr/>
            </p:nvSpPr>
            <p:spPr>
              <a:xfrm>
                <a:off x="3736073" y="4875262"/>
                <a:ext cx="576962" cy="388628"/>
              </a:xfrm>
              <a:prstGeom prst="rect">
                <a:avLst/>
              </a:prstGeom>
              <a:solidFill>
                <a:schemeClr val="bg1"/>
              </a:solidFill>
              <a:ln>
                <a:solidFill>
                  <a:schemeClr val="bg1">
                    <a:lumMod val="65000"/>
                  </a:schemeClr>
                </a:solidFill>
              </a:ln>
            </p:spPr>
            <p:txBody>
              <a:bodyPr wrap="none" lIns="71981" tIns="0" rIns="71981" bIns="35991" rtlCol="0">
                <a:spAutoFit/>
              </a:bodyPr>
              <a:lstStyle/>
              <a:p>
                <a:r>
                  <a:rPr lang="en-US" sz="1799" spc="-70" dirty="0">
                    <a:solidFill>
                      <a:schemeClr val="tx1">
                        <a:lumMod val="65000"/>
                        <a:lumOff val="35000"/>
                      </a:schemeClr>
                    </a:solidFill>
                  </a:rPr>
                  <a:t>xml</a:t>
                </a:r>
                <a:endParaRPr lang="en-GB" sz="1799" spc="-70" dirty="0">
                  <a:solidFill>
                    <a:schemeClr val="tx1">
                      <a:lumMod val="65000"/>
                      <a:lumOff val="35000"/>
                    </a:schemeClr>
                  </a:solidFill>
                </a:endParaRPr>
              </a:p>
            </p:txBody>
          </p:sp>
        </p:grpSp>
      </p:grpSp>
      <p:grpSp>
        <p:nvGrpSpPr>
          <p:cNvPr id="19" name="Group 18"/>
          <p:cNvGrpSpPr/>
          <p:nvPr/>
        </p:nvGrpSpPr>
        <p:grpSpPr>
          <a:xfrm>
            <a:off x="7089879" y="5121527"/>
            <a:ext cx="1420725" cy="853647"/>
            <a:chOff x="8092650" y="4275173"/>
            <a:chExt cx="1421095" cy="853869"/>
          </a:xfrm>
        </p:grpSpPr>
        <p:pic>
          <p:nvPicPr>
            <p:cNvPr id="20" name="Picture 19"/>
            <p:cNvPicPr>
              <a:picLocks noChangeAspect="1"/>
            </p:cNvPicPr>
            <p:nvPr/>
          </p:nvPicPr>
          <p:blipFill>
            <a:blip r:embed="rId4"/>
            <a:stretch>
              <a:fillRect/>
            </a:stretch>
          </p:blipFill>
          <p:spPr>
            <a:xfrm>
              <a:off x="8448265" y="4275173"/>
              <a:ext cx="719485" cy="567206"/>
            </a:xfrm>
            <a:prstGeom prst="rect">
              <a:avLst/>
            </a:prstGeom>
          </p:spPr>
        </p:pic>
        <p:sp>
          <p:nvSpPr>
            <p:cNvPr id="21" name="TextBox 20"/>
            <p:cNvSpPr txBox="1"/>
            <p:nvPr/>
          </p:nvSpPr>
          <p:spPr>
            <a:xfrm>
              <a:off x="8092650" y="4852171"/>
              <a:ext cx="1421095" cy="276871"/>
            </a:xfrm>
            <a:prstGeom prst="rect">
              <a:avLst/>
            </a:prstGeom>
            <a:noFill/>
          </p:spPr>
          <p:txBody>
            <a:bodyPr wrap="none" lIns="0" tIns="0" rIns="0" bIns="0" rtlCol="0">
              <a:spAutoFit/>
            </a:bodyPr>
            <a:lstStyle/>
            <a:p>
              <a:r>
                <a:rPr lang="en-US" sz="1799" spc="-70" dirty="0">
                  <a:solidFill>
                    <a:schemeClr val="tx1">
                      <a:lumMod val="85000"/>
                      <a:lumOff val="15000"/>
                    </a:schemeClr>
                  </a:solidFill>
                </a:rPr>
                <a:t>Content Type B</a:t>
              </a:r>
              <a:endParaRPr lang="en-GB" sz="1799" spc="-70" dirty="0">
                <a:solidFill>
                  <a:schemeClr val="tx1">
                    <a:lumMod val="85000"/>
                    <a:lumOff val="15000"/>
                  </a:schemeClr>
                </a:solidFill>
              </a:endParaRPr>
            </a:p>
          </p:txBody>
        </p:sp>
      </p:grpSp>
      <p:cxnSp>
        <p:nvCxnSpPr>
          <p:cNvPr id="22" name="Straight Connector 21"/>
          <p:cNvCxnSpPr>
            <a:stCxn id="24" idx="1"/>
          </p:cNvCxnSpPr>
          <p:nvPr/>
        </p:nvCxnSpPr>
        <p:spPr>
          <a:xfrm flipH="1">
            <a:off x="6094295" y="2500682"/>
            <a:ext cx="1710754" cy="262363"/>
          </a:xfrm>
          <a:prstGeom prst="line">
            <a:avLst/>
          </a:prstGeom>
          <a:ln>
            <a:solidFill>
              <a:schemeClr val="bg1">
                <a:lumMod val="50000"/>
              </a:schemeClr>
            </a:solidFill>
            <a:tailEnd type="oval"/>
          </a:ln>
        </p:spPr>
        <p:style>
          <a:lnRef idx="1">
            <a:schemeClr val="dk1"/>
          </a:lnRef>
          <a:fillRef idx="0">
            <a:schemeClr val="dk1"/>
          </a:fillRef>
          <a:effectRef idx="0">
            <a:schemeClr val="dk1"/>
          </a:effectRef>
          <a:fontRef idx="minor">
            <a:schemeClr val="tx1"/>
          </a:fontRef>
        </p:style>
      </p:cxnSp>
      <p:cxnSp>
        <p:nvCxnSpPr>
          <p:cNvPr id="23" name="Straight Arrow Connector 22"/>
          <p:cNvCxnSpPr/>
          <p:nvPr/>
        </p:nvCxnSpPr>
        <p:spPr>
          <a:xfrm flipH="1" flipV="1">
            <a:off x="5449209" y="2285721"/>
            <a:ext cx="904023" cy="932548"/>
          </a:xfrm>
          <a:prstGeom prst="straightConnector1">
            <a:avLst/>
          </a:prstGeom>
          <a:ln w="539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sp>
        <p:nvSpPr>
          <p:cNvPr id="24" name="TextBox 4"/>
          <p:cNvSpPr txBox="1"/>
          <p:nvPr/>
        </p:nvSpPr>
        <p:spPr>
          <a:xfrm>
            <a:off x="7805050" y="2102654"/>
            <a:ext cx="1914259" cy="796056"/>
          </a:xfrm>
          <a:prstGeom prst="rect">
            <a:avLst/>
          </a:prstGeom>
          <a:solidFill>
            <a:srgbClr val="505050"/>
          </a:solidFill>
          <a:ln w="19050">
            <a:noFill/>
            <a:prstDash val="solid"/>
            <a:miter lim="800000"/>
          </a:ln>
          <a:effectLst/>
        </p:spPr>
        <p:txBody>
          <a:bodyPr wrap="square" lIns="57025" tIns="28514" rIns="91242" bIns="28514"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200" dirty="0">
                <a:solidFill>
                  <a:schemeClr val="bg1"/>
                </a:solidFill>
              </a:rPr>
              <a:t>Manifest xml in the solution package introduces the feature framework elements.</a:t>
            </a:r>
          </a:p>
        </p:txBody>
      </p:sp>
      <p:cxnSp>
        <p:nvCxnSpPr>
          <p:cNvPr id="26" name="Straight Arrow Connector 25"/>
          <p:cNvCxnSpPr>
            <a:endCxn id="2" idx="3"/>
          </p:cNvCxnSpPr>
          <p:nvPr/>
        </p:nvCxnSpPr>
        <p:spPr>
          <a:xfrm flipH="1" flipV="1">
            <a:off x="2681694" y="3597967"/>
            <a:ext cx="3379947" cy="18162"/>
          </a:xfrm>
          <a:prstGeom prst="straightConnector1">
            <a:avLst/>
          </a:prstGeom>
          <a:ln w="539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29" name="Straight Arrow Connector 28"/>
          <p:cNvCxnSpPr>
            <a:stCxn id="5" idx="2"/>
            <a:endCxn id="58" idx="0"/>
          </p:cNvCxnSpPr>
          <p:nvPr/>
        </p:nvCxnSpPr>
        <p:spPr>
          <a:xfrm flipH="1">
            <a:off x="6542692" y="4736784"/>
            <a:ext cx="654467" cy="753332"/>
          </a:xfrm>
          <a:prstGeom prst="straightConnector1">
            <a:avLst/>
          </a:prstGeom>
          <a:ln w="285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32" name="Straight Arrow Connector 31"/>
          <p:cNvCxnSpPr>
            <a:stCxn id="55" idx="1"/>
            <a:endCxn id="10" idx="3"/>
          </p:cNvCxnSpPr>
          <p:nvPr/>
        </p:nvCxnSpPr>
        <p:spPr>
          <a:xfrm flipH="1" flipV="1">
            <a:off x="7676186" y="4615154"/>
            <a:ext cx="1031576" cy="307905"/>
          </a:xfrm>
          <a:prstGeom prst="straightConnector1">
            <a:avLst/>
          </a:prstGeom>
          <a:ln w="285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35" name="Straight Arrow Connector 34"/>
          <p:cNvCxnSpPr>
            <a:stCxn id="20" idx="0"/>
            <a:endCxn id="10" idx="2"/>
          </p:cNvCxnSpPr>
          <p:nvPr/>
        </p:nvCxnSpPr>
        <p:spPr>
          <a:xfrm flipH="1" flipV="1">
            <a:off x="7436672" y="4771787"/>
            <a:ext cx="368379" cy="349739"/>
          </a:xfrm>
          <a:prstGeom prst="straightConnector1">
            <a:avLst/>
          </a:prstGeom>
          <a:ln w="285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sp>
        <p:nvSpPr>
          <p:cNvPr id="41" name="TextBox 40"/>
          <p:cNvSpPr txBox="1"/>
          <p:nvPr/>
        </p:nvSpPr>
        <p:spPr>
          <a:xfrm>
            <a:off x="7306983" y="3390784"/>
            <a:ext cx="3119913" cy="276799"/>
          </a:xfrm>
          <a:prstGeom prst="rect">
            <a:avLst/>
          </a:prstGeom>
          <a:noFill/>
        </p:spPr>
        <p:txBody>
          <a:bodyPr wrap="none" lIns="0" tIns="0" rIns="0" bIns="0" rtlCol="0">
            <a:spAutoFit/>
          </a:bodyPr>
          <a:lstStyle/>
          <a:p>
            <a:r>
              <a:rPr lang="en-US" sz="1799" spc="-70" dirty="0">
                <a:solidFill>
                  <a:schemeClr val="tx1">
                    <a:lumMod val="75000"/>
                    <a:lumOff val="25000"/>
                  </a:schemeClr>
                </a:solidFill>
              </a:rPr>
              <a:t>\\15\templates\features\FeatureA</a:t>
            </a:r>
            <a:endParaRPr lang="en-GB" sz="1799" spc="-70" dirty="0">
              <a:solidFill>
                <a:schemeClr val="tx1">
                  <a:lumMod val="75000"/>
                  <a:lumOff val="25000"/>
                </a:schemeClr>
              </a:solidFill>
            </a:endParaRPr>
          </a:p>
        </p:txBody>
      </p:sp>
      <p:sp>
        <p:nvSpPr>
          <p:cNvPr id="48" name="TextBox 47"/>
          <p:cNvSpPr txBox="1"/>
          <p:nvPr/>
        </p:nvSpPr>
        <p:spPr>
          <a:xfrm>
            <a:off x="5485302" y="1748920"/>
            <a:ext cx="2449841" cy="307568"/>
          </a:xfrm>
          <a:prstGeom prst="rect">
            <a:avLst/>
          </a:prstGeom>
          <a:noFill/>
        </p:spPr>
        <p:txBody>
          <a:bodyPr wrap="none" lIns="0" tIns="0" rIns="0" bIns="0" rtlCol="0">
            <a:spAutoFit/>
          </a:bodyPr>
          <a:lstStyle/>
          <a:p>
            <a:r>
              <a:rPr lang="en-US" sz="1999" spc="-70" dirty="0">
                <a:solidFill>
                  <a:schemeClr val="tx1">
                    <a:lumMod val="75000"/>
                    <a:lumOff val="25000"/>
                  </a:schemeClr>
                </a:solidFill>
              </a:rPr>
              <a:t>Configuration database</a:t>
            </a:r>
            <a:endParaRPr lang="en-GB" sz="1999" spc="-70" dirty="0">
              <a:solidFill>
                <a:schemeClr val="tx1">
                  <a:lumMod val="75000"/>
                  <a:lumOff val="25000"/>
                </a:schemeClr>
              </a:solidFill>
            </a:endParaRPr>
          </a:p>
        </p:txBody>
      </p:sp>
      <p:grpSp>
        <p:nvGrpSpPr>
          <p:cNvPr id="50" name="Group 49"/>
          <p:cNvGrpSpPr/>
          <p:nvPr/>
        </p:nvGrpSpPr>
        <p:grpSpPr>
          <a:xfrm>
            <a:off x="1684663" y="2329470"/>
            <a:ext cx="997031" cy="1927958"/>
            <a:chOff x="2689660" y="2407260"/>
            <a:chExt cx="997291" cy="1928460"/>
          </a:xfrm>
        </p:grpSpPr>
        <p:pic>
          <p:nvPicPr>
            <p:cNvPr id="2" name="Picture 1"/>
            <p:cNvPicPr>
              <a:picLocks noChangeAspect="1"/>
            </p:cNvPicPr>
            <p:nvPr/>
          </p:nvPicPr>
          <p:blipFill>
            <a:blip r:embed="rId5"/>
            <a:stretch>
              <a:fillRect/>
            </a:stretch>
          </p:blipFill>
          <p:spPr>
            <a:xfrm>
              <a:off x="2689660" y="3016450"/>
              <a:ext cx="997291" cy="1319270"/>
            </a:xfrm>
            <a:prstGeom prst="rect">
              <a:avLst/>
            </a:prstGeom>
          </p:spPr>
        </p:pic>
        <p:sp>
          <p:nvSpPr>
            <p:cNvPr id="49" name="TextBox 48"/>
            <p:cNvSpPr txBox="1"/>
            <p:nvPr/>
          </p:nvSpPr>
          <p:spPr>
            <a:xfrm>
              <a:off x="2720229" y="2407260"/>
              <a:ext cx="945901" cy="615297"/>
            </a:xfrm>
            <a:prstGeom prst="rect">
              <a:avLst/>
            </a:prstGeom>
            <a:noFill/>
          </p:spPr>
          <p:txBody>
            <a:bodyPr wrap="none" lIns="0" tIns="0" rIns="0" bIns="0" rtlCol="0">
              <a:spAutoFit/>
            </a:bodyPr>
            <a:lstStyle/>
            <a:p>
              <a:pPr algn="ctr"/>
              <a:r>
                <a:rPr lang="en-US" sz="1999" spc="-70" dirty="0">
                  <a:solidFill>
                    <a:schemeClr val="tx1">
                      <a:lumMod val="75000"/>
                      <a:lumOff val="25000"/>
                    </a:schemeClr>
                  </a:solidFill>
                </a:rPr>
                <a:t>Content </a:t>
              </a:r>
              <a:br>
                <a:rPr lang="en-US" sz="1999" spc="-70" dirty="0">
                  <a:solidFill>
                    <a:schemeClr val="tx1">
                      <a:lumMod val="75000"/>
                      <a:lumOff val="25000"/>
                    </a:schemeClr>
                  </a:solidFill>
                </a:rPr>
              </a:br>
              <a:r>
                <a:rPr lang="en-US" sz="1999" spc="-70" dirty="0">
                  <a:solidFill>
                    <a:schemeClr val="tx1">
                      <a:lumMod val="75000"/>
                      <a:lumOff val="25000"/>
                    </a:schemeClr>
                  </a:solidFill>
                </a:rPr>
                <a:t>database</a:t>
              </a:r>
              <a:endParaRPr lang="en-GB" sz="1999" spc="-70" dirty="0">
                <a:solidFill>
                  <a:schemeClr val="tx1">
                    <a:lumMod val="75000"/>
                    <a:lumOff val="25000"/>
                  </a:schemeClr>
                </a:solidFill>
              </a:endParaRPr>
            </a:p>
          </p:txBody>
        </p:sp>
      </p:grpSp>
      <p:grpSp>
        <p:nvGrpSpPr>
          <p:cNvPr id="54" name="Group 53"/>
          <p:cNvGrpSpPr/>
          <p:nvPr/>
        </p:nvGrpSpPr>
        <p:grpSpPr>
          <a:xfrm>
            <a:off x="8352239" y="4639530"/>
            <a:ext cx="1436751" cy="853647"/>
            <a:chOff x="8092650" y="4275173"/>
            <a:chExt cx="1437125" cy="853869"/>
          </a:xfrm>
        </p:grpSpPr>
        <p:pic>
          <p:nvPicPr>
            <p:cNvPr id="55" name="Picture 54"/>
            <p:cNvPicPr>
              <a:picLocks noChangeAspect="1"/>
            </p:cNvPicPr>
            <p:nvPr/>
          </p:nvPicPr>
          <p:blipFill>
            <a:blip r:embed="rId4"/>
            <a:stretch>
              <a:fillRect/>
            </a:stretch>
          </p:blipFill>
          <p:spPr>
            <a:xfrm>
              <a:off x="8448265" y="4275173"/>
              <a:ext cx="719485" cy="567206"/>
            </a:xfrm>
            <a:prstGeom prst="rect">
              <a:avLst/>
            </a:prstGeom>
          </p:spPr>
        </p:pic>
        <p:sp>
          <p:nvSpPr>
            <p:cNvPr id="56" name="TextBox 55"/>
            <p:cNvSpPr txBox="1"/>
            <p:nvPr/>
          </p:nvSpPr>
          <p:spPr>
            <a:xfrm>
              <a:off x="8092650" y="4852171"/>
              <a:ext cx="1437125" cy="276871"/>
            </a:xfrm>
            <a:prstGeom prst="rect">
              <a:avLst/>
            </a:prstGeom>
            <a:noFill/>
          </p:spPr>
          <p:txBody>
            <a:bodyPr wrap="none" lIns="0" tIns="0" rIns="0" bIns="0" rtlCol="0">
              <a:spAutoFit/>
            </a:bodyPr>
            <a:lstStyle/>
            <a:p>
              <a:r>
                <a:rPr lang="en-US" sz="1799" spc="-70" dirty="0">
                  <a:solidFill>
                    <a:schemeClr val="tx1">
                      <a:lumMod val="85000"/>
                      <a:lumOff val="15000"/>
                    </a:schemeClr>
                  </a:solidFill>
                </a:rPr>
                <a:t>Content Type A</a:t>
              </a:r>
              <a:endParaRPr lang="en-GB" sz="1799" spc="-70" dirty="0">
                <a:solidFill>
                  <a:schemeClr val="tx1">
                    <a:lumMod val="85000"/>
                    <a:lumOff val="15000"/>
                  </a:schemeClr>
                </a:solidFill>
              </a:endParaRPr>
            </a:p>
          </p:txBody>
        </p:sp>
      </p:grpSp>
      <p:grpSp>
        <p:nvGrpSpPr>
          <p:cNvPr id="57" name="Group 56"/>
          <p:cNvGrpSpPr/>
          <p:nvPr/>
        </p:nvGrpSpPr>
        <p:grpSpPr>
          <a:xfrm>
            <a:off x="5827521" y="5490117"/>
            <a:ext cx="1430340" cy="853647"/>
            <a:chOff x="8092650" y="4275173"/>
            <a:chExt cx="1430713" cy="853869"/>
          </a:xfrm>
        </p:grpSpPr>
        <p:pic>
          <p:nvPicPr>
            <p:cNvPr id="58" name="Picture 57"/>
            <p:cNvPicPr>
              <a:picLocks noChangeAspect="1"/>
            </p:cNvPicPr>
            <p:nvPr/>
          </p:nvPicPr>
          <p:blipFill>
            <a:blip r:embed="rId4"/>
            <a:stretch>
              <a:fillRect/>
            </a:stretch>
          </p:blipFill>
          <p:spPr>
            <a:xfrm>
              <a:off x="8448265" y="4275173"/>
              <a:ext cx="719485" cy="567206"/>
            </a:xfrm>
            <a:prstGeom prst="rect">
              <a:avLst/>
            </a:prstGeom>
          </p:spPr>
        </p:pic>
        <p:sp>
          <p:nvSpPr>
            <p:cNvPr id="59" name="TextBox 58"/>
            <p:cNvSpPr txBox="1"/>
            <p:nvPr/>
          </p:nvSpPr>
          <p:spPr>
            <a:xfrm>
              <a:off x="8092650" y="4852171"/>
              <a:ext cx="1430713" cy="276871"/>
            </a:xfrm>
            <a:prstGeom prst="rect">
              <a:avLst/>
            </a:prstGeom>
            <a:noFill/>
          </p:spPr>
          <p:txBody>
            <a:bodyPr wrap="none" lIns="0" tIns="0" rIns="0" bIns="0" rtlCol="0">
              <a:spAutoFit/>
            </a:bodyPr>
            <a:lstStyle/>
            <a:p>
              <a:r>
                <a:rPr lang="en-US" sz="1799" spc="-70" dirty="0">
                  <a:solidFill>
                    <a:schemeClr val="tx1">
                      <a:lumMod val="85000"/>
                      <a:lumOff val="15000"/>
                    </a:schemeClr>
                  </a:solidFill>
                </a:rPr>
                <a:t>Content Type C</a:t>
              </a:r>
              <a:endParaRPr lang="en-GB" sz="1799" spc="-70" dirty="0">
                <a:solidFill>
                  <a:schemeClr val="tx1">
                    <a:lumMod val="85000"/>
                    <a:lumOff val="15000"/>
                  </a:schemeClr>
                </a:solidFill>
              </a:endParaRPr>
            </a:p>
          </p:txBody>
        </p:sp>
      </p:grpSp>
      <p:cxnSp>
        <p:nvCxnSpPr>
          <p:cNvPr id="65" name="Straight Arrow Connector 64"/>
          <p:cNvCxnSpPr/>
          <p:nvPr/>
        </p:nvCxnSpPr>
        <p:spPr>
          <a:xfrm flipH="1" flipV="1">
            <a:off x="2957744" y="3849247"/>
            <a:ext cx="3435920" cy="1555809"/>
          </a:xfrm>
          <a:prstGeom prst="straightConnector1">
            <a:avLst/>
          </a:prstGeom>
          <a:ln w="28575">
            <a:solidFill>
              <a:schemeClr val="accent1">
                <a:lumMod val="40000"/>
                <a:lumOff val="6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68" name="Straight Arrow Connector 67"/>
          <p:cNvCxnSpPr/>
          <p:nvPr/>
        </p:nvCxnSpPr>
        <p:spPr>
          <a:xfrm flipH="1" flipV="1">
            <a:off x="2881764" y="3819775"/>
            <a:ext cx="4499604" cy="1487276"/>
          </a:xfrm>
          <a:prstGeom prst="straightConnector1">
            <a:avLst/>
          </a:prstGeom>
          <a:ln w="28575">
            <a:solidFill>
              <a:schemeClr val="accent1">
                <a:lumMod val="40000"/>
                <a:lumOff val="6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70" name="Straight Arrow Connector 69"/>
          <p:cNvCxnSpPr/>
          <p:nvPr/>
        </p:nvCxnSpPr>
        <p:spPr>
          <a:xfrm flipH="1" flipV="1">
            <a:off x="2921208" y="3849248"/>
            <a:ext cx="5685944" cy="1217171"/>
          </a:xfrm>
          <a:prstGeom prst="straightConnector1">
            <a:avLst/>
          </a:prstGeom>
          <a:ln w="28575">
            <a:solidFill>
              <a:schemeClr val="accent1">
                <a:lumMod val="40000"/>
                <a:lumOff val="6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86" name="Straight Connector 85"/>
          <p:cNvCxnSpPr/>
          <p:nvPr/>
        </p:nvCxnSpPr>
        <p:spPr>
          <a:xfrm flipV="1">
            <a:off x="3461093" y="4615155"/>
            <a:ext cx="1597941" cy="723920"/>
          </a:xfrm>
          <a:prstGeom prst="line">
            <a:avLst/>
          </a:prstGeom>
          <a:ln>
            <a:solidFill>
              <a:schemeClr val="bg1">
                <a:lumMod val="50000"/>
              </a:schemeClr>
            </a:solidFill>
            <a:tailEnd type="oval"/>
          </a:ln>
        </p:spPr>
        <p:style>
          <a:lnRef idx="1">
            <a:schemeClr val="dk1"/>
          </a:lnRef>
          <a:fillRef idx="0">
            <a:schemeClr val="dk1"/>
          </a:fillRef>
          <a:effectRef idx="0">
            <a:schemeClr val="dk1"/>
          </a:effectRef>
          <a:fontRef idx="minor">
            <a:schemeClr val="tx1"/>
          </a:fontRef>
        </p:style>
      </p:cxnSp>
      <p:cxnSp>
        <p:nvCxnSpPr>
          <p:cNvPr id="88" name="Straight Connector 87"/>
          <p:cNvCxnSpPr/>
          <p:nvPr/>
        </p:nvCxnSpPr>
        <p:spPr>
          <a:xfrm flipH="1" flipV="1">
            <a:off x="7712837" y="4326729"/>
            <a:ext cx="2273299" cy="4895"/>
          </a:xfrm>
          <a:prstGeom prst="line">
            <a:avLst/>
          </a:prstGeom>
          <a:ln>
            <a:solidFill>
              <a:schemeClr val="bg1">
                <a:lumMod val="50000"/>
              </a:schemeClr>
            </a:solidFill>
            <a:tailEnd type="oval"/>
          </a:ln>
        </p:spPr>
        <p:style>
          <a:lnRef idx="1">
            <a:schemeClr val="dk1"/>
          </a:lnRef>
          <a:fillRef idx="0">
            <a:schemeClr val="dk1"/>
          </a:fillRef>
          <a:effectRef idx="0">
            <a:schemeClr val="dk1"/>
          </a:effectRef>
          <a:fontRef idx="minor">
            <a:schemeClr val="tx1"/>
          </a:fontRef>
        </p:style>
      </p:cxnSp>
      <p:sp>
        <p:nvSpPr>
          <p:cNvPr id="84" name="TextBox 4"/>
          <p:cNvSpPr txBox="1"/>
          <p:nvPr/>
        </p:nvSpPr>
        <p:spPr>
          <a:xfrm>
            <a:off x="9719309" y="3928702"/>
            <a:ext cx="1914259" cy="796056"/>
          </a:xfrm>
          <a:prstGeom prst="rect">
            <a:avLst/>
          </a:prstGeom>
          <a:solidFill>
            <a:srgbClr val="505050"/>
          </a:solidFill>
          <a:ln w="19050">
            <a:noFill/>
            <a:prstDash val="solid"/>
            <a:miter lim="800000"/>
          </a:ln>
          <a:effectLst/>
        </p:spPr>
        <p:txBody>
          <a:bodyPr wrap="square" lIns="57025" tIns="28514" rIns="91242" bIns="28514"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200" dirty="0">
                <a:solidFill>
                  <a:schemeClr val="bg1"/>
                </a:solidFill>
              </a:rPr>
              <a:t>Feature framework feature with element xml files for content type and site columns.</a:t>
            </a:r>
          </a:p>
        </p:txBody>
      </p:sp>
      <p:grpSp>
        <p:nvGrpSpPr>
          <p:cNvPr id="92" name="Group 91"/>
          <p:cNvGrpSpPr/>
          <p:nvPr/>
        </p:nvGrpSpPr>
        <p:grpSpPr>
          <a:xfrm>
            <a:off x="4182307" y="1248449"/>
            <a:ext cx="1266902" cy="1675926"/>
            <a:chOff x="4181809" y="1247879"/>
            <a:chExt cx="1267232" cy="1676363"/>
          </a:xfrm>
        </p:grpSpPr>
        <p:grpSp>
          <p:nvGrpSpPr>
            <p:cNvPr id="47" name="Group 46"/>
            <p:cNvGrpSpPr/>
            <p:nvPr/>
          </p:nvGrpSpPr>
          <p:grpSpPr>
            <a:xfrm>
              <a:off x="4181809" y="1247879"/>
              <a:ext cx="1267232" cy="1676363"/>
              <a:chOff x="4132613" y="1288840"/>
              <a:chExt cx="1267232" cy="1676363"/>
            </a:xfrm>
          </p:grpSpPr>
          <p:pic>
            <p:nvPicPr>
              <p:cNvPr id="42" name="Picture 41"/>
              <p:cNvPicPr>
                <a:picLocks noChangeAspect="1"/>
              </p:cNvPicPr>
              <p:nvPr/>
            </p:nvPicPr>
            <p:blipFill>
              <a:blip r:embed="rId6"/>
              <a:stretch>
                <a:fillRect/>
              </a:stretch>
            </p:blipFill>
            <p:spPr>
              <a:xfrm>
                <a:off x="4132613" y="1288840"/>
                <a:ext cx="1267232" cy="1676363"/>
              </a:xfrm>
              <a:prstGeom prst="rect">
                <a:avLst/>
              </a:prstGeom>
            </p:spPr>
          </p:pic>
          <p:sp>
            <p:nvSpPr>
              <p:cNvPr id="45" name="TextBox 44"/>
              <p:cNvSpPr txBox="1"/>
              <p:nvPr/>
            </p:nvSpPr>
            <p:spPr>
              <a:xfrm>
                <a:off x="4266541" y="2448243"/>
                <a:ext cx="976101" cy="215444"/>
              </a:xfrm>
              <a:prstGeom prst="rect">
                <a:avLst/>
              </a:prstGeom>
              <a:noFill/>
            </p:spPr>
            <p:txBody>
              <a:bodyPr wrap="none" lIns="0" tIns="0" rIns="0" bIns="0" rtlCol="0">
                <a:spAutoFit/>
              </a:bodyPr>
              <a:lstStyle/>
              <a:p>
                <a:pPr algn="ctr"/>
                <a:r>
                  <a:rPr lang="en-US" sz="1400" spc="-70" dirty="0">
                    <a:solidFill>
                      <a:schemeClr val="bg1"/>
                    </a:solidFill>
                  </a:rPr>
                  <a:t>WSP package</a:t>
                </a:r>
                <a:endParaRPr lang="en-GB" sz="1400" spc="-70" dirty="0">
                  <a:solidFill>
                    <a:schemeClr val="bg1"/>
                  </a:solidFill>
                </a:endParaRPr>
              </a:p>
            </p:txBody>
          </p:sp>
        </p:grpSp>
        <p:pic>
          <p:nvPicPr>
            <p:cNvPr id="91" name="Picture 90"/>
            <p:cNvPicPr>
              <a:picLocks noChangeAspect="1"/>
            </p:cNvPicPr>
            <p:nvPr/>
          </p:nvPicPr>
          <p:blipFill>
            <a:blip r:embed="rId7">
              <a:lum bright="70000" contrast="-70000"/>
            </a:blip>
            <a:stretch>
              <a:fillRect/>
            </a:stretch>
          </p:blipFill>
          <p:spPr>
            <a:xfrm>
              <a:off x="4584783" y="1967929"/>
              <a:ext cx="438008" cy="438480"/>
            </a:xfrm>
            <a:prstGeom prst="rect">
              <a:avLst/>
            </a:prstGeom>
          </p:spPr>
        </p:pic>
      </p:grpSp>
      <p:grpSp>
        <p:nvGrpSpPr>
          <p:cNvPr id="93" name="Group 92"/>
          <p:cNvGrpSpPr/>
          <p:nvPr/>
        </p:nvGrpSpPr>
        <p:grpSpPr>
          <a:xfrm>
            <a:off x="6522238" y="2505911"/>
            <a:ext cx="514267" cy="514267"/>
            <a:chOff x="492" y="17985"/>
            <a:chExt cx="524853" cy="524853"/>
          </a:xfrm>
        </p:grpSpPr>
        <p:sp>
          <p:nvSpPr>
            <p:cNvPr id="94" name="Oval 93"/>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5"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en-US" sz="2351" dirty="0"/>
                <a:t>1</a:t>
              </a:r>
            </a:p>
          </p:txBody>
        </p:sp>
      </p:grpSp>
      <p:grpSp>
        <p:nvGrpSpPr>
          <p:cNvPr id="96" name="Group 95"/>
          <p:cNvGrpSpPr/>
          <p:nvPr/>
        </p:nvGrpSpPr>
        <p:grpSpPr>
          <a:xfrm>
            <a:off x="8337558" y="3940020"/>
            <a:ext cx="514267" cy="514267"/>
            <a:chOff x="492" y="17985"/>
            <a:chExt cx="524853" cy="524853"/>
          </a:xfrm>
        </p:grpSpPr>
        <p:sp>
          <p:nvSpPr>
            <p:cNvPr id="97" name="Oval 96"/>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en-US" sz="2351" dirty="0"/>
                <a:t>2</a:t>
              </a:r>
            </a:p>
          </p:txBody>
        </p:sp>
      </p:grpSp>
      <p:grpSp>
        <p:nvGrpSpPr>
          <p:cNvPr id="99" name="Group 98"/>
          <p:cNvGrpSpPr/>
          <p:nvPr/>
        </p:nvGrpSpPr>
        <p:grpSpPr>
          <a:xfrm>
            <a:off x="3893381" y="4974321"/>
            <a:ext cx="514267" cy="514267"/>
            <a:chOff x="492" y="17985"/>
            <a:chExt cx="524853" cy="524853"/>
          </a:xfrm>
        </p:grpSpPr>
        <p:sp>
          <p:nvSpPr>
            <p:cNvPr id="100" name="Oval 99"/>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1"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en-US" sz="2351" dirty="0"/>
                <a:t>3</a:t>
              </a:r>
            </a:p>
          </p:txBody>
        </p:sp>
      </p:grpSp>
      <p:sp>
        <p:nvSpPr>
          <p:cNvPr id="3" name="Title 2"/>
          <p:cNvSpPr>
            <a:spLocks noGrp="1"/>
          </p:cNvSpPr>
          <p:nvPr>
            <p:ph type="title"/>
          </p:nvPr>
        </p:nvSpPr>
        <p:spPr/>
        <p:txBody>
          <a:bodyPr>
            <a:normAutofit fontScale="90000"/>
          </a:bodyPr>
          <a:lstStyle/>
          <a:p>
            <a:r>
              <a:rPr lang="en-US" dirty="0"/>
              <a:t>Content type and site columns with dependency</a:t>
            </a:r>
            <a:br>
              <a:rPr lang="en-US" dirty="0"/>
            </a:br>
            <a:r>
              <a:rPr lang="en-US" sz="2799" dirty="0"/>
              <a:t>Not recommended approach</a:t>
            </a:r>
            <a:endParaRPr lang="en-GB" dirty="0"/>
          </a:p>
        </p:txBody>
      </p:sp>
      <p:sp>
        <p:nvSpPr>
          <p:cNvPr id="85" name="TextBox 4"/>
          <p:cNvSpPr txBox="1"/>
          <p:nvPr/>
        </p:nvSpPr>
        <p:spPr>
          <a:xfrm>
            <a:off x="1784899" y="5112500"/>
            <a:ext cx="1914259" cy="796056"/>
          </a:xfrm>
          <a:prstGeom prst="rect">
            <a:avLst/>
          </a:prstGeom>
          <a:solidFill>
            <a:srgbClr val="505050"/>
          </a:solidFill>
          <a:ln w="19050">
            <a:noFill/>
            <a:prstDash val="solid"/>
            <a:miter lim="800000"/>
          </a:ln>
          <a:effectLst/>
        </p:spPr>
        <p:txBody>
          <a:bodyPr wrap="square" lIns="57025" tIns="28514" rIns="91242" bIns="28514" rtlCol="0" anchor="ctr" anchorCtr="0">
            <a:spAutoFit/>
          </a:bodyPr>
          <a:lstStyle>
            <a:defPPr>
              <a:defRPr lang="en-US"/>
            </a:defPPr>
            <a:lvl1pPr defTabSz="914156"/>
            <a:lvl2pPr marL="0" lvl="1" defTabSz="914156">
              <a:defRPr sz="1200">
                <a:solidFill>
                  <a:schemeClr val="bg1"/>
                </a:solidFill>
              </a:defRPr>
            </a:lvl2pPr>
            <a:lvl3pPr marL="914156" defTabSz="914156"/>
            <a:lvl4pPr marL="1371233" defTabSz="914156"/>
            <a:lvl5pPr marL="1828313" defTabSz="914156"/>
            <a:lvl6pPr marL="2285391" defTabSz="914156"/>
            <a:lvl7pPr marL="2742468" defTabSz="914156"/>
            <a:lvl8pPr marL="3199546" defTabSz="914156"/>
            <a:lvl9pPr marL="3656624" defTabSz="914156"/>
          </a:lstStyle>
          <a:p>
            <a:pPr lvl="1"/>
            <a:r>
              <a:rPr lang="en-US" dirty="0"/>
              <a:t>Provisioned content types </a:t>
            </a:r>
            <a:r>
              <a:rPr lang="fi-FI" dirty="0"/>
              <a:t>And site columns </a:t>
            </a:r>
            <a:r>
              <a:rPr lang="en-US" dirty="0"/>
              <a:t>ha</a:t>
            </a:r>
            <a:r>
              <a:rPr lang="fi-FI" dirty="0"/>
              <a:t>ve</a:t>
            </a:r>
            <a:r>
              <a:rPr lang="en-US" dirty="0"/>
              <a:t> dependency on element xml files</a:t>
            </a:r>
          </a:p>
        </p:txBody>
      </p:sp>
    </p:spTree>
    <p:extLst>
      <p:ext uri="{BB962C8B-B14F-4D97-AF65-F5344CB8AC3E}">
        <p14:creationId xmlns:p14="http://schemas.microsoft.com/office/powerpoint/2010/main" val="333057459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3"/>
                                        </p:tgtEl>
                                        <p:attrNameLst>
                                          <p:attrName>style.visibility</p:attrName>
                                        </p:attrNameLst>
                                      </p:cBhvr>
                                      <p:to>
                                        <p:strVal val="visible"/>
                                      </p:to>
                                    </p:set>
                                    <p:animEffect transition="in" filter="fade">
                                      <p:cBhvr>
                                        <p:cTn id="12" dur="1000"/>
                                        <p:tgtEl>
                                          <p:spTgt spid="93"/>
                                        </p:tgtEl>
                                      </p:cBhvr>
                                    </p:animEffect>
                                    <p:anim calcmode="lin" valueType="num">
                                      <p:cBhvr>
                                        <p:cTn id="13" dur="1000" fill="hold"/>
                                        <p:tgtEl>
                                          <p:spTgt spid="93"/>
                                        </p:tgtEl>
                                        <p:attrNameLst>
                                          <p:attrName>ppt_x</p:attrName>
                                        </p:attrNameLst>
                                      </p:cBhvr>
                                      <p:tavLst>
                                        <p:tav tm="0">
                                          <p:val>
                                            <p:strVal val="#ppt_x"/>
                                          </p:val>
                                        </p:tav>
                                        <p:tav tm="100000">
                                          <p:val>
                                            <p:strVal val="#ppt_x"/>
                                          </p:val>
                                        </p:tav>
                                      </p:tavLst>
                                    </p:anim>
                                    <p:anim calcmode="lin" valueType="num">
                                      <p:cBhvr>
                                        <p:cTn id="14" dur="1000" fill="hold"/>
                                        <p:tgtEl>
                                          <p:spTgt spid="9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1000"/>
                                        <p:tgtEl>
                                          <p:spTgt spid="24"/>
                                        </p:tgtEl>
                                      </p:cBhvr>
                                    </p:animEffect>
                                    <p:anim calcmode="lin" valueType="num">
                                      <p:cBhvr>
                                        <p:cTn id="23" dur="1000" fill="hold"/>
                                        <p:tgtEl>
                                          <p:spTgt spid="24"/>
                                        </p:tgtEl>
                                        <p:attrNameLst>
                                          <p:attrName>ppt_x</p:attrName>
                                        </p:attrNameLst>
                                      </p:cBhvr>
                                      <p:tavLst>
                                        <p:tav tm="0">
                                          <p:val>
                                            <p:strVal val="#ppt_x"/>
                                          </p:val>
                                        </p:tav>
                                        <p:tav tm="100000">
                                          <p:val>
                                            <p:strVal val="#ppt_x"/>
                                          </p:val>
                                        </p:tav>
                                      </p:tavLst>
                                    </p:anim>
                                    <p:anim calcmode="lin" valueType="num">
                                      <p:cBhvr>
                                        <p:cTn id="24" dur="1000" fill="hold"/>
                                        <p:tgtEl>
                                          <p:spTgt spid="24"/>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00"/>
                                        <p:tgtEl>
                                          <p:spTgt spid="12"/>
                                        </p:tgtEl>
                                      </p:cBhvr>
                                    </p:animEffect>
                                    <p:anim calcmode="lin" valueType="num">
                                      <p:cBhvr>
                                        <p:cTn id="28" dur="1000" fill="hold"/>
                                        <p:tgtEl>
                                          <p:spTgt spid="12"/>
                                        </p:tgtEl>
                                        <p:attrNameLst>
                                          <p:attrName>ppt_x</p:attrName>
                                        </p:attrNameLst>
                                      </p:cBhvr>
                                      <p:tavLst>
                                        <p:tav tm="0">
                                          <p:val>
                                            <p:strVal val="#ppt_x"/>
                                          </p:val>
                                        </p:tav>
                                        <p:tav tm="100000">
                                          <p:val>
                                            <p:strVal val="#ppt_x"/>
                                          </p:val>
                                        </p:tav>
                                      </p:tavLst>
                                    </p:anim>
                                    <p:anim calcmode="lin" valueType="num">
                                      <p:cBhvr>
                                        <p:cTn id="29" dur="1000" fill="hold"/>
                                        <p:tgtEl>
                                          <p:spTgt spid="1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1000"/>
                                        <p:tgtEl>
                                          <p:spTgt spid="41"/>
                                        </p:tgtEl>
                                      </p:cBhvr>
                                    </p:animEffect>
                                    <p:anim calcmode="lin" valueType="num">
                                      <p:cBhvr>
                                        <p:cTn id="33" dur="1000" fill="hold"/>
                                        <p:tgtEl>
                                          <p:spTgt spid="41"/>
                                        </p:tgtEl>
                                        <p:attrNameLst>
                                          <p:attrName>ppt_x</p:attrName>
                                        </p:attrNameLst>
                                      </p:cBhvr>
                                      <p:tavLst>
                                        <p:tav tm="0">
                                          <p:val>
                                            <p:strVal val="#ppt_x"/>
                                          </p:val>
                                        </p:tav>
                                        <p:tav tm="100000">
                                          <p:val>
                                            <p:strVal val="#ppt_x"/>
                                          </p:val>
                                        </p:tav>
                                      </p:tavLst>
                                    </p:anim>
                                    <p:anim calcmode="lin" valueType="num">
                                      <p:cBhvr>
                                        <p:cTn id="34"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1000"/>
                                        <p:tgtEl>
                                          <p:spTgt spid="29"/>
                                        </p:tgtEl>
                                      </p:cBhvr>
                                    </p:animEffect>
                                    <p:anim calcmode="lin" valueType="num">
                                      <p:cBhvr>
                                        <p:cTn id="40" dur="1000" fill="hold"/>
                                        <p:tgtEl>
                                          <p:spTgt spid="29"/>
                                        </p:tgtEl>
                                        <p:attrNameLst>
                                          <p:attrName>ppt_x</p:attrName>
                                        </p:attrNameLst>
                                      </p:cBhvr>
                                      <p:tavLst>
                                        <p:tav tm="0">
                                          <p:val>
                                            <p:strVal val="#ppt_x"/>
                                          </p:val>
                                        </p:tav>
                                        <p:tav tm="100000">
                                          <p:val>
                                            <p:strVal val="#ppt_x"/>
                                          </p:val>
                                        </p:tav>
                                      </p:tavLst>
                                    </p:anim>
                                    <p:anim calcmode="lin" valueType="num">
                                      <p:cBhvr>
                                        <p:cTn id="41" dur="1000" fill="hold"/>
                                        <p:tgtEl>
                                          <p:spTgt spid="29"/>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fade">
                                      <p:cBhvr>
                                        <p:cTn id="44" dur="1000"/>
                                        <p:tgtEl>
                                          <p:spTgt spid="57"/>
                                        </p:tgtEl>
                                      </p:cBhvr>
                                    </p:animEffect>
                                    <p:anim calcmode="lin" valueType="num">
                                      <p:cBhvr>
                                        <p:cTn id="45" dur="1000" fill="hold"/>
                                        <p:tgtEl>
                                          <p:spTgt spid="57"/>
                                        </p:tgtEl>
                                        <p:attrNameLst>
                                          <p:attrName>ppt_x</p:attrName>
                                        </p:attrNameLst>
                                      </p:cBhvr>
                                      <p:tavLst>
                                        <p:tav tm="0">
                                          <p:val>
                                            <p:strVal val="#ppt_x"/>
                                          </p:val>
                                        </p:tav>
                                        <p:tav tm="100000">
                                          <p:val>
                                            <p:strVal val="#ppt_x"/>
                                          </p:val>
                                        </p:tav>
                                      </p:tavLst>
                                    </p:anim>
                                    <p:anim calcmode="lin" valueType="num">
                                      <p:cBhvr>
                                        <p:cTn id="46" dur="1000" fill="hold"/>
                                        <p:tgtEl>
                                          <p:spTgt spid="57"/>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1000"/>
                                        <p:tgtEl>
                                          <p:spTgt spid="19"/>
                                        </p:tgtEl>
                                      </p:cBhvr>
                                    </p:animEffect>
                                    <p:anim calcmode="lin" valueType="num">
                                      <p:cBhvr>
                                        <p:cTn id="50" dur="1000" fill="hold"/>
                                        <p:tgtEl>
                                          <p:spTgt spid="19"/>
                                        </p:tgtEl>
                                        <p:attrNameLst>
                                          <p:attrName>ppt_x</p:attrName>
                                        </p:attrNameLst>
                                      </p:cBhvr>
                                      <p:tavLst>
                                        <p:tav tm="0">
                                          <p:val>
                                            <p:strVal val="#ppt_x"/>
                                          </p:val>
                                        </p:tav>
                                        <p:tav tm="100000">
                                          <p:val>
                                            <p:strVal val="#ppt_x"/>
                                          </p:val>
                                        </p:tav>
                                      </p:tavLst>
                                    </p:anim>
                                    <p:anim calcmode="lin" valueType="num">
                                      <p:cBhvr>
                                        <p:cTn id="51" dur="1000" fill="hold"/>
                                        <p:tgtEl>
                                          <p:spTgt spid="19"/>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35"/>
                                        </p:tgtEl>
                                        <p:attrNameLst>
                                          <p:attrName>style.visibility</p:attrName>
                                        </p:attrNameLst>
                                      </p:cBhvr>
                                      <p:to>
                                        <p:strVal val="visible"/>
                                      </p:to>
                                    </p:set>
                                    <p:animEffect transition="in" filter="fade">
                                      <p:cBhvr>
                                        <p:cTn id="54" dur="1000"/>
                                        <p:tgtEl>
                                          <p:spTgt spid="35"/>
                                        </p:tgtEl>
                                      </p:cBhvr>
                                    </p:animEffect>
                                    <p:anim calcmode="lin" valueType="num">
                                      <p:cBhvr>
                                        <p:cTn id="55" dur="1000" fill="hold"/>
                                        <p:tgtEl>
                                          <p:spTgt spid="35"/>
                                        </p:tgtEl>
                                        <p:attrNameLst>
                                          <p:attrName>ppt_x</p:attrName>
                                        </p:attrNameLst>
                                      </p:cBhvr>
                                      <p:tavLst>
                                        <p:tav tm="0">
                                          <p:val>
                                            <p:strVal val="#ppt_x"/>
                                          </p:val>
                                        </p:tav>
                                        <p:tav tm="100000">
                                          <p:val>
                                            <p:strVal val="#ppt_x"/>
                                          </p:val>
                                        </p:tav>
                                      </p:tavLst>
                                    </p:anim>
                                    <p:anim calcmode="lin" valueType="num">
                                      <p:cBhvr>
                                        <p:cTn id="56" dur="1000" fill="hold"/>
                                        <p:tgtEl>
                                          <p:spTgt spid="35"/>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fade">
                                      <p:cBhvr>
                                        <p:cTn id="59" dur="1000"/>
                                        <p:tgtEl>
                                          <p:spTgt spid="32"/>
                                        </p:tgtEl>
                                      </p:cBhvr>
                                    </p:animEffect>
                                    <p:anim calcmode="lin" valueType="num">
                                      <p:cBhvr>
                                        <p:cTn id="60" dur="1000" fill="hold"/>
                                        <p:tgtEl>
                                          <p:spTgt spid="32"/>
                                        </p:tgtEl>
                                        <p:attrNameLst>
                                          <p:attrName>ppt_x</p:attrName>
                                        </p:attrNameLst>
                                      </p:cBhvr>
                                      <p:tavLst>
                                        <p:tav tm="0">
                                          <p:val>
                                            <p:strVal val="#ppt_x"/>
                                          </p:val>
                                        </p:tav>
                                        <p:tav tm="100000">
                                          <p:val>
                                            <p:strVal val="#ppt_x"/>
                                          </p:val>
                                        </p:tav>
                                      </p:tavLst>
                                    </p:anim>
                                    <p:anim calcmode="lin" valueType="num">
                                      <p:cBhvr>
                                        <p:cTn id="61" dur="1000" fill="hold"/>
                                        <p:tgtEl>
                                          <p:spTgt spid="32"/>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54"/>
                                        </p:tgtEl>
                                        <p:attrNameLst>
                                          <p:attrName>style.visibility</p:attrName>
                                        </p:attrNameLst>
                                      </p:cBhvr>
                                      <p:to>
                                        <p:strVal val="visible"/>
                                      </p:to>
                                    </p:set>
                                    <p:animEffect transition="in" filter="fade">
                                      <p:cBhvr>
                                        <p:cTn id="64" dur="1000"/>
                                        <p:tgtEl>
                                          <p:spTgt spid="54"/>
                                        </p:tgtEl>
                                      </p:cBhvr>
                                    </p:animEffect>
                                    <p:anim calcmode="lin" valueType="num">
                                      <p:cBhvr>
                                        <p:cTn id="65" dur="1000" fill="hold"/>
                                        <p:tgtEl>
                                          <p:spTgt spid="54"/>
                                        </p:tgtEl>
                                        <p:attrNameLst>
                                          <p:attrName>ppt_x</p:attrName>
                                        </p:attrNameLst>
                                      </p:cBhvr>
                                      <p:tavLst>
                                        <p:tav tm="0">
                                          <p:val>
                                            <p:strVal val="#ppt_x"/>
                                          </p:val>
                                        </p:tav>
                                        <p:tav tm="100000">
                                          <p:val>
                                            <p:strVal val="#ppt_x"/>
                                          </p:val>
                                        </p:tav>
                                      </p:tavLst>
                                    </p:anim>
                                    <p:anim calcmode="lin" valueType="num">
                                      <p:cBhvr>
                                        <p:cTn id="66" dur="1000" fill="hold"/>
                                        <p:tgtEl>
                                          <p:spTgt spid="54"/>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96"/>
                                        </p:tgtEl>
                                        <p:attrNameLst>
                                          <p:attrName>style.visibility</p:attrName>
                                        </p:attrNameLst>
                                      </p:cBhvr>
                                      <p:to>
                                        <p:strVal val="visible"/>
                                      </p:to>
                                    </p:set>
                                    <p:animEffect transition="in" filter="fade">
                                      <p:cBhvr>
                                        <p:cTn id="69" dur="1000"/>
                                        <p:tgtEl>
                                          <p:spTgt spid="96"/>
                                        </p:tgtEl>
                                      </p:cBhvr>
                                    </p:animEffect>
                                    <p:anim calcmode="lin" valueType="num">
                                      <p:cBhvr>
                                        <p:cTn id="70" dur="1000" fill="hold"/>
                                        <p:tgtEl>
                                          <p:spTgt spid="96"/>
                                        </p:tgtEl>
                                        <p:attrNameLst>
                                          <p:attrName>ppt_x</p:attrName>
                                        </p:attrNameLst>
                                      </p:cBhvr>
                                      <p:tavLst>
                                        <p:tav tm="0">
                                          <p:val>
                                            <p:strVal val="#ppt_x"/>
                                          </p:val>
                                        </p:tav>
                                        <p:tav tm="100000">
                                          <p:val>
                                            <p:strVal val="#ppt_x"/>
                                          </p:val>
                                        </p:tav>
                                      </p:tavLst>
                                    </p:anim>
                                    <p:anim calcmode="lin" valueType="num">
                                      <p:cBhvr>
                                        <p:cTn id="71" dur="1000" fill="hold"/>
                                        <p:tgtEl>
                                          <p:spTgt spid="96"/>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88"/>
                                        </p:tgtEl>
                                        <p:attrNameLst>
                                          <p:attrName>style.visibility</p:attrName>
                                        </p:attrNameLst>
                                      </p:cBhvr>
                                      <p:to>
                                        <p:strVal val="visible"/>
                                      </p:to>
                                    </p:set>
                                    <p:animEffect transition="in" filter="fade">
                                      <p:cBhvr>
                                        <p:cTn id="74" dur="1000"/>
                                        <p:tgtEl>
                                          <p:spTgt spid="88"/>
                                        </p:tgtEl>
                                      </p:cBhvr>
                                    </p:animEffect>
                                    <p:anim calcmode="lin" valueType="num">
                                      <p:cBhvr>
                                        <p:cTn id="75" dur="1000" fill="hold"/>
                                        <p:tgtEl>
                                          <p:spTgt spid="88"/>
                                        </p:tgtEl>
                                        <p:attrNameLst>
                                          <p:attrName>ppt_x</p:attrName>
                                        </p:attrNameLst>
                                      </p:cBhvr>
                                      <p:tavLst>
                                        <p:tav tm="0">
                                          <p:val>
                                            <p:strVal val="#ppt_x"/>
                                          </p:val>
                                        </p:tav>
                                        <p:tav tm="100000">
                                          <p:val>
                                            <p:strVal val="#ppt_x"/>
                                          </p:val>
                                        </p:tav>
                                      </p:tavLst>
                                    </p:anim>
                                    <p:anim calcmode="lin" valueType="num">
                                      <p:cBhvr>
                                        <p:cTn id="76" dur="1000" fill="hold"/>
                                        <p:tgtEl>
                                          <p:spTgt spid="88"/>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84"/>
                                        </p:tgtEl>
                                        <p:attrNameLst>
                                          <p:attrName>style.visibility</p:attrName>
                                        </p:attrNameLst>
                                      </p:cBhvr>
                                      <p:to>
                                        <p:strVal val="visible"/>
                                      </p:to>
                                    </p:set>
                                    <p:animEffect transition="in" filter="fade">
                                      <p:cBhvr>
                                        <p:cTn id="79" dur="1000"/>
                                        <p:tgtEl>
                                          <p:spTgt spid="84"/>
                                        </p:tgtEl>
                                      </p:cBhvr>
                                    </p:animEffect>
                                    <p:anim calcmode="lin" valueType="num">
                                      <p:cBhvr>
                                        <p:cTn id="80" dur="1000" fill="hold"/>
                                        <p:tgtEl>
                                          <p:spTgt spid="84"/>
                                        </p:tgtEl>
                                        <p:attrNameLst>
                                          <p:attrName>ppt_x</p:attrName>
                                        </p:attrNameLst>
                                      </p:cBhvr>
                                      <p:tavLst>
                                        <p:tav tm="0">
                                          <p:val>
                                            <p:strVal val="#ppt_x"/>
                                          </p:val>
                                        </p:tav>
                                        <p:tav tm="100000">
                                          <p:val>
                                            <p:strVal val="#ppt_x"/>
                                          </p:val>
                                        </p:tav>
                                      </p:tavLst>
                                    </p:anim>
                                    <p:anim calcmode="lin" valueType="num">
                                      <p:cBhvr>
                                        <p:cTn id="81"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26"/>
                                        </p:tgtEl>
                                        <p:attrNameLst>
                                          <p:attrName>style.visibility</p:attrName>
                                        </p:attrNameLst>
                                      </p:cBhvr>
                                      <p:to>
                                        <p:strVal val="visible"/>
                                      </p:to>
                                    </p:set>
                                    <p:animEffect transition="in" filter="fade">
                                      <p:cBhvr>
                                        <p:cTn id="86" dur="1000"/>
                                        <p:tgtEl>
                                          <p:spTgt spid="26"/>
                                        </p:tgtEl>
                                      </p:cBhvr>
                                    </p:animEffect>
                                    <p:anim calcmode="lin" valueType="num">
                                      <p:cBhvr>
                                        <p:cTn id="87" dur="1000" fill="hold"/>
                                        <p:tgtEl>
                                          <p:spTgt spid="26"/>
                                        </p:tgtEl>
                                        <p:attrNameLst>
                                          <p:attrName>ppt_x</p:attrName>
                                        </p:attrNameLst>
                                      </p:cBhvr>
                                      <p:tavLst>
                                        <p:tav tm="0">
                                          <p:val>
                                            <p:strVal val="#ppt_x"/>
                                          </p:val>
                                        </p:tav>
                                        <p:tav tm="100000">
                                          <p:val>
                                            <p:strVal val="#ppt_x"/>
                                          </p:val>
                                        </p:tav>
                                      </p:tavLst>
                                    </p:anim>
                                    <p:anim calcmode="lin" valueType="num">
                                      <p:cBhvr>
                                        <p:cTn id="88" dur="1000" fill="hold"/>
                                        <p:tgtEl>
                                          <p:spTgt spid="26"/>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70"/>
                                        </p:tgtEl>
                                        <p:attrNameLst>
                                          <p:attrName>style.visibility</p:attrName>
                                        </p:attrNameLst>
                                      </p:cBhvr>
                                      <p:to>
                                        <p:strVal val="visible"/>
                                      </p:to>
                                    </p:set>
                                    <p:animEffect transition="in" filter="fade">
                                      <p:cBhvr>
                                        <p:cTn id="91" dur="1000"/>
                                        <p:tgtEl>
                                          <p:spTgt spid="70"/>
                                        </p:tgtEl>
                                      </p:cBhvr>
                                    </p:animEffect>
                                    <p:anim calcmode="lin" valueType="num">
                                      <p:cBhvr>
                                        <p:cTn id="92" dur="1000" fill="hold"/>
                                        <p:tgtEl>
                                          <p:spTgt spid="70"/>
                                        </p:tgtEl>
                                        <p:attrNameLst>
                                          <p:attrName>ppt_x</p:attrName>
                                        </p:attrNameLst>
                                      </p:cBhvr>
                                      <p:tavLst>
                                        <p:tav tm="0">
                                          <p:val>
                                            <p:strVal val="#ppt_x"/>
                                          </p:val>
                                        </p:tav>
                                        <p:tav tm="100000">
                                          <p:val>
                                            <p:strVal val="#ppt_x"/>
                                          </p:val>
                                        </p:tav>
                                      </p:tavLst>
                                    </p:anim>
                                    <p:anim calcmode="lin" valueType="num">
                                      <p:cBhvr>
                                        <p:cTn id="93" dur="1000" fill="hold"/>
                                        <p:tgtEl>
                                          <p:spTgt spid="70"/>
                                        </p:tgtEl>
                                        <p:attrNameLst>
                                          <p:attrName>ppt_y</p:attrName>
                                        </p:attrNameLst>
                                      </p:cBhvr>
                                      <p:tavLst>
                                        <p:tav tm="0">
                                          <p:val>
                                            <p:strVal val="#ppt_y+.1"/>
                                          </p:val>
                                        </p:tav>
                                        <p:tav tm="100000">
                                          <p:val>
                                            <p:strVal val="#ppt_y"/>
                                          </p:val>
                                        </p:tav>
                                      </p:tavLst>
                                    </p:anim>
                                  </p:childTnLst>
                                </p:cTn>
                              </p:par>
                              <p:par>
                                <p:cTn id="94" presetID="42" presetClass="entr" presetSubtype="0" fill="hold" nodeType="withEffect">
                                  <p:stCondLst>
                                    <p:cond delay="0"/>
                                  </p:stCondLst>
                                  <p:childTnLst>
                                    <p:set>
                                      <p:cBhvr>
                                        <p:cTn id="95" dur="1" fill="hold">
                                          <p:stCondLst>
                                            <p:cond delay="0"/>
                                          </p:stCondLst>
                                        </p:cTn>
                                        <p:tgtEl>
                                          <p:spTgt spid="68"/>
                                        </p:tgtEl>
                                        <p:attrNameLst>
                                          <p:attrName>style.visibility</p:attrName>
                                        </p:attrNameLst>
                                      </p:cBhvr>
                                      <p:to>
                                        <p:strVal val="visible"/>
                                      </p:to>
                                    </p:set>
                                    <p:animEffect transition="in" filter="fade">
                                      <p:cBhvr>
                                        <p:cTn id="96" dur="1000"/>
                                        <p:tgtEl>
                                          <p:spTgt spid="68"/>
                                        </p:tgtEl>
                                      </p:cBhvr>
                                    </p:animEffect>
                                    <p:anim calcmode="lin" valueType="num">
                                      <p:cBhvr>
                                        <p:cTn id="97" dur="1000" fill="hold"/>
                                        <p:tgtEl>
                                          <p:spTgt spid="68"/>
                                        </p:tgtEl>
                                        <p:attrNameLst>
                                          <p:attrName>ppt_x</p:attrName>
                                        </p:attrNameLst>
                                      </p:cBhvr>
                                      <p:tavLst>
                                        <p:tav tm="0">
                                          <p:val>
                                            <p:strVal val="#ppt_x"/>
                                          </p:val>
                                        </p:tav>
                                        <p:tav tm="100000">
                                          <p:val>
                                            <p:strVal val="#ppt_x"/>
                                          </p:val>
                                        </p:tav>
                                      </p:tavLst>
                                    </p:anim>
                                    <p:anim calcmode="lin" valueType="num">
                                      <p:cBhvr>
                                        <p:cTn id="98" dur="1000" fill="hold"/>
                                        <p:tgtEl>
                                          <p:spTgt spid="68"/>
                                        </p:tgtEl>
                                        <p:attrNameLst>
                                          <p:attrName>ppt_y</p:attrName>
                                        </p:attrNameLst>
                                      </p:cBhvr>
                                      <p:tavLst>
                                        <p:tav tm="0">
                                          <p:val>
                                            <p:strVal val="#ppt_y+.1"/>
                                          </p:val>
                                        </p:tav>
                                        <p:tav tm="100000">
                                          <p:val>
                                            <p:strVal val="#ppt_y"/>
                                          </p:val>
                                        </p:tav>
                                      </p:tavLst>
                                    </p:anim>
                                  </p:childTnLst>
                                </p:cTn>
                              </p:par>
                              <p:par>
                                <p:cTn id="99" presetID="42" presetClass="entr" presetSubtype="0" fill="hold" nodeType="withEffect">
                                  <p:stCondLst>
                                    <p:cond delay="0"/>
                                  </p:stCondLst>
                                  <p:childTnLst>
                                    <p:set>
                                      <p:cBhvr>
                                        <p:cTn id="100" dur="1" fill="hold">
                                          <p:stCondLst>
                                            <p:cond delay="0"/>
                                          </p:stCondLst>
                                        </p:cTn>
                                        <p:tgtEl>
                                          <p:spTgt spid="65"/>
                                        </p:tgtEl>
                                        <p:attrNameLst>
                                          <p:attrName>style.visibility</p:attrName>
                                        </p:attrNameLst>
                                      </p:cBhvr>
                                      <p:to>
                                        <p:strVal val="visible"/>
                                      </p:to>
                                    </p:set>
                                    <p:animEffect transition="in" filter="fade">
                                      <p:cBhvr>
                                        <p:cTn id="101" dur="1000"/>
                                        <p:tgtEl>
                                          <p:spTgt spid="65"/>
                                        </p:tgtEl>
                                      </p:cBhvr>
                                    </p:animEffect>
                                    <p:anim calcmode="lin" valueType="num">
                                      <p:cBhvr>
                                        <p:cTn id="102" dur="1000" fill="hold"/>
                                        <p:tgtEl>
                                          <p:spTgt spid="65"/>
                                        </p:tgtEl>
                                        <p:attrNameLst>
                                          <p:attrName>ppt_x</p:attrName>
                                        </p:attrNameLst>
                                      </p:cBhvr>
                                      <p:tavLst>
                                        <p:tav tm="0">
                                          <p:val>
                                            <p:strVal val="#ppt_x"/>
                                          </p:val>
                                        </p:tav>
                                        <p:tav tm="100000">
                                          <p:val>
                                            <p:strVal val="#ppt_x"/>
                                          </p:val>
                                        </p:tav>
                                      </p:tavLst>
                                    </p:anim>
                                    <p:anim calcmode="lin" valueType="num">
                                      <p:cBhvr>
                                        <p:cTn id="103" dur="1000" fill="hold"/>
                                        <p:tgtEl>
                                          <p:spTgt spid="65"/>
                                        </p:tgtEl>
                                        <p:attrNameLst>
                                          <p:attrName>ppt_y</p:attrName>
                                        </p:attrNameLst>
                                      </p:cBhvr>
                                      <p:tavLst>
                                        <p:tav tm="0">
                                          <p:val>
                                            <p:strVal val="#ppt_y+.1"/>
                                          </p:val>
                                        </p:tav>
                                        <p:tav tm="100000">
                                          <p:val>
                                            <p:strVal val="#ppt_y"/>
                                          </p:val>
                                        </p:tav>
                                      </p:tavLst>
                                    </p:anim>
                                  </p:childTnLst>
                                </p:cTn>
                              </p:par>
                              <p:par>
                                <p:cTn id="104" presetID="42" presetClass="entr" presetSubtype="0" fill="hold" nodeType="withEffect">
                                  <p:stCondLst>
                                    <p:cond delay="0"/>
                                  </p:stCondLst>
                                  <p:childTnLst>
                                    <p:set>
                                      <p:cBhvr>
                                        <p:cTn id="105" dur="1" fill="hold">
                                          <p:stCondLst>
                                            <p:cond delay="0"/>
                                          </p:stCondLst>
                                        </p:cTn>
                                        <p:tgtEl>
                                          <p:spTgt spid="86"/>
                                        </p:tgtEl>
                                        <p:attrNameLst>
                                          <p:attrName>style.visibility</p:attrName>
                                        </p:attrNameLst>
                                      </p:cBhvr>
                                      <p:to>
                                        <p:strVal val="visible"/>
                                      </p:to>
                                    </p:set>
                                    <p:animEffect transition="in" filter="fade">
                                      <p:cBhvr>
                                        <p:cTn id="106" dur="1000"/>
                                        <p:tgtEl>
                                          <p:spTgt spid="86"/>
                                        </p:tgtEl>
                                      </p:cBhvr>
                                    </p:animEffect>
                                    <p:anim calcmode="lin" valueType="num">
                                      <p:cBhvr>
                                        <p:cTn id="107" dur="1000" fill="hold"/>
                                        <p:tgtEl>
                                          <p:spTgt spid="86"/>
                                        </p:tgtEl>
                                        <p:attrNameLst>
                                          <p:attrName>ppt_x</p:attrName>
                                        </p:attrNameLst>
                                      </p:cBhvr>
                                      <p:tavLst>
                                        <p:tav tm="0">
                                          <p:val>
                                            <p:strVal val="#ppt_x"/>
                                          </p:val>
                                        </p:tav>
                                        <p:tav tm="100000">
                                          <p:val>
                                            <p:strVal val="#ppt_x"/>
                                          </p:val>
                                        </p:tav>
                                      </p:tavLst>
                                    </p:anim>
                                    <p:anim calcmode="lin" valueType="num">
                                      <p:cBhvr>
                                        <p:cTn id="108" dur="1000" fill="hold"/>
                                        <p:tgtEl>
                                          <p:spTgt spid="86"/>
                                        </p:tgtEl>
                                        <p:attrNameLst>
                                          <p:attrName>ppt_y</p:attrName>
                                        </p:attrNameLst>
                                      </p:cBhvr>
                                      <p:tavLst>
                                        <p:tav tm="0">
                                          <p:val>
                                            <p:strVal val="#ppt_y+.1"/>
                                          </p:val>
                                        </p:tav>
                                        <p:tav tm="100000">
                                          <p:val>
                                            <p:strVal val="#ppt_y"/>
                                          </p:val>
                                        </p:tav>
                                      </p:tavLst>
                                    </p:anim>
                                  </p:childTnLst>
                                </p:cTn>
                              </p:par>
                              <p:par>
                                <p:cTn id="109" presetID="42" presetClass="entr" presetSubtype="0" fill="hold" nodeType="withEffect">
                                  <p:stCondLst>
                                    <p:cond delay="0"/>
                                  </p:stCondLst>
                                  <p:childTnLst>
                                    <p:set>
                                      <p:cBhvr>
                                        <p:cTn id="110" dur="1" fill="hold">
                                          <p:stCondLst>
                                            <p:cond delay="0"/>
                                          </p:stCondLst>
                                        </p:cTn>
                                        <p:tgtEl>
                                          <p:spTgt spid="99"/>
                                        </p:tgtEl>
                                        <p:attrNameLst>
                                          <p:attrName>style.visibility</p:attrName>
                                        </p:attrNameLst>
                                      </p:cBhvr>
                                      <p:to>
                                        <p:strVal val="visible"/>
                                      </p:to>
                                    </p:set>
                                    <p:animEffect transition="in" filter="fade">
                                      <p:cBhvr>
                                        <p:cTn id="111" dur="1000"/>
                                        <p:tgtEl>
                                          <p:spTgt spid="99"/>
                                        </p:tgtEl>
                                      </p:cBhvr>
                                    </p:animEffect>
                                    <p:anim calcmode="lin" valueType="num">
                                      <p:cBhvr>
                                        <p:cTn id="112" dur="1000" fill="hold"/>
                                        <p:tgtEl>
                                          <p:spTgt spid="99"/>
                                        </p:tgtEl>
                                        <p:attrNameLst>
                                          <p:attrName>ppt_x</p:attrName>
                                        </p:attrNameLst>
                                      </p:cBhvr>
                                      <p:tavLst>
                                        <p:tav tm="0">
                                          <p:val>
                                            <p:strVal val="#ppt_x"/>
                                          </p:val>
                                        </p:tav>
                                        <p:tav tm="100000">
                                          <p:val>
                                            <p:strVal val="#ppt_x"/>
                                          </p:val>
                                        </p:tav>
                                      </p:tavLst>
                                    </p:anim>
                                    <p:anim calcmode="lin" valueType="num">
                                      <p:cBhvr>
                                        <p:cTn id="113" dur="1000" fill="hold"/>
                                        <p:tgtEl>
                                          <p:spTgt spid="99"/>
                                        </p:tgtEl>
                                        <p:attrNameLst>
                                          <p:attrName>ppt_y</p:attrName>
                                        </p:attrNameLst>
                                      </p:cBhvr>
                                      <p:tavLst>
                                        <p:tav tm="0">
                                          <p:val>
                                            <p:strVal val="#ppt_y+.1"/>
                                          </p:val>
                                        </p:tav>
                                        <p:tav tm="100000">
                                          <p:val>
                                            <p:strVal val="#ppt_y"/>
                                          </p:val>
                                        </p:tav>
                                      </p:tavLst>
                                    </p:anim>
                                  </p:childTnLst>
                                </p:cTn>
                              </p:par>
                              <p:par>
                                <p:cTn id="114" presetID="42" presetClass="entr" presetSubtype="0" fill="hold" grpId="0" nodeType="withEffect">
                                  <p:stCondLst>
                                    <p:cond delay="0"/>
                                  </p:stCondLst>
                                  <p:childTnLst>
                                    <p:set>
                                      <p:cBhvr>
                                        <p:cTn id="115" dur="1" fill="hold">
                                          <p:stCondLst>
                                            <p:cond delay="0"/>
                                          </p:stCondLst>
                                        </p:cTn>
                                        <p:tgtEl>
                                          <p:spTgt spid="85"/>
                                        </p:tgtEl>
                                        <p:attrNameLst>
                                          <p:attrName>style.visibility</p:attrName>
                                        </p:attrNameLst>
                                      </p:cBhvr>
                                      <p:to>
                                        <p:strVal val="visible"/>
                                      </p:to>
                                    </p:set>
                                    <p:animEffect transition="in" filter="fade">
                                      <p:cBhvr>
                                        <p:cTn id="116" dur="1000"/>
                                        <p:tgtEl>
                                          <p:spTgt spid="85"/>
                                        </p:tgtEl>
                                      </p:cBhvr>
                                    </p:animEffect>
                                    <p:anim calcmode="lin" valueType="num">
                                      <p:cBhvr>
                                        <p:cTn id="117" dur="1000" fill="hold"/>
                                        <p:tgtEl>
                                          <p:spTgt spid="85"/>
                                        </p:tgtEl>
                                        <p:attrNameLst>
                                          <p:attrName>ppt_x</p:attrName>
                                        </p:attrNameLst>
                                      </p:cBhvr>
                                      <p:tavLst>
                                        <p:tav tm="0">
                                          <p:val>
                                            <p:strVal val="#ppt_x"/>
                                          </p:val>
                                        </p:tav>
                                        <p:tav tm="100000">
                                          <p:val>
                                            <p:strVal val="#ppt_x"/>
                                          </p:val>
                                        </p:tav>
                                      </p:tavLst>
                                    </p:anim>
                                    <p:anim calcmode="lin" valueType="num">
                                      <p:cBhvr>
                                        <p:cTn id="118" dur="1000" fill="hold"/>
                                        <p:tgtEl>
                                          <p:spTgt spid="8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41" grpId="0"/>
      <p:bldP spid="84" grpId="0" animBg="1"/>
      <p:bldP spid="8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061639" y="3096975"/>
            <a:ext cx="1614545" cy="1674684"/>
            <a:chOff x="5313484" y="2669378"/>
            <a:chExt cx="1944631" cy="2078395"/>
          </a:xfrm>
        </p:grpSpPr>
        <p:pic>
          <p:nvPicPr>
            <p:cNvPr id="7" name="Picture 6"/>
            <p:cNvPicPr>
              <a:picLocks noChangeAspect="1"/>
            </p:cNvPicPr>
            <p:nvPr/>
          </p:nvPicPr>
          <p:blipFill>
            <a:blip r:embed="rId3"/>
            <a:stretch>
              <a:fillRect/>
            </a:stretch>
          </p:blipFill>
          <p:spPr>
            <a:xfrm>
              <a:off x="5313484" y="2669378"/>
              <a:ext cx="1367669" cy="1288605"/>
            </a:xfrm>
            <a:prstGeom prst="rect">
              <a:avLst/>
            </a:prstGeom>
          </p:spPr>
        </p:pic>
        <p:grpSp>
          <p:nvGrpSpPr>
            <p:cNvPr id="11" name="Group 10"/>
            <p:cNvGrpSpPr/>
            <p:nvPr/>
          </p:nvGrpSpPr>
          <p:grpSpPr>
            <a:xfrm>
              <a:off x="6225371" y="3644757"/>
              <a:ext cx="1032744" cy="1103016"/>
              <a:chOff x="3280291" y="4160874"/>
              <a:chExt cx="1032744" cy="1103016"/>
            </a:xfrm>
          </p:grpSpPr>
          <p:pic>
            <p:nvPicPr>
              <p:cNvPr id="5" name="Picture 4"/>
              <p:cNvPicPr>
                <a:picLocks noChangeAspect="1"/>
              </p:cNvPicPr>
              <p:nvPr/>
            </p:nvPicPr>
            <p:blipFill>
              <a:blip r:embed="rId4"/>
              <a:stretch>
                <a:fillRect/>
              </a:stretch>
            </p:blipFill>
            <p:spPr>
              <a:xfrm>
                <a:off x="3280291" y="4160874"/>
                <a:ext cx="911565" cy="1059734"/>
              </a:xfrm>
              <a:prstGeom prst="rect">
                <a:avLst/>
              </a:prstGeom>
            </p:spPr>
          </p:pic>
          <p:sp>
            <p:nvSpPr>
              <p:cNvPr id="10" name="TextBox 9"/>
              <p:cNvSpPr txBox="1"/>
              <p:nvPr/>
            </p:nvSpPr>
            <p:spPr>
              <a:xfrm>
                <a:off x="3736073" y="4875262"/>
                <a:ext cx="576962" cy="388628"/>
              </a:xfrm>
              <a:prstGeom prst="rect">
                <a:avLst/>
              </a:prstGeom>
              <a:solidFill>
                <a:schemeClr val="bg1"/>
              </a:solidFill>
              <a:ln>
                <a:solidFill>
                  <a:schemeClr val="bg1">
                    <a:lumMod val="65000"/>
                  </a:schemeClr>
                </a:solidFill>
              </a:ln>
            </p:spPr>
            <p:txBody>
              <a:bodyPr wrap="none" lIns="71981" tIns="0" rIns="71981" bIns="35991" rtlCol="0">
                <a:spAutoFit/>
              </a:bodyPr>
              <a:lstStyle/>
              <a:p>
                <a:r>
                  <a:rPr lang="en-US" sz="1799" spc="-70" dirty="0">
                    <a:solidFill>
                      <a:schemeClr val="tx1">
                        <a:lumMod val="65000"/>
                        <a:lumOff val="35000"/>
                      </a:schemeClr>
                    </a:solidFill>
                  </a:rPr>
                  <a:t>xml</a:t>
                </a:r>
                <a:endParaRPr lang="en-GB" sz="1799" spc="-70" dirty="0">
                  <a:solidFill>
                    <a:schemeClr val="tx1">
                      <a:lumMod val="65000"/>
                      <a:lumOff val="35000"/>
                    </a:schemeClr>
                  </a:solidFill>
                </a:endParaRPr>
              </a:p>
            </p:txBody>
          </p:sp>
        </p:grpSp>
      </p:grpSp>
      <p:grpSp>
        <p:nvGrpSpPr>
          <p:cNvPr id="19" name="Group 3"/>
          <p:cNvGrpSpPr/>
          <p:nvPr/>
        </p:nvGrpSpPr>
        <p:grpSpPr>
          <a:xfrm>
            <a:off x="2330371" y="4763803"/>
            <a:ext cx="1420725" cy="853647"/>
            <a:chOff x="8092650" y="4275173"/>
            <a:chExt cx="1421095" cy="853869"/>
          </a:xfrm>
        </p:grpSpPr>
        <p:pic>
          <p:nvPicPr>
            <p:cNvPr id="20" name="Picture 7"/>
            <p:cNvPicPr>
              <a:picLocks noChangeAspect="1"/>
            </p:cNvPicPr>
            <p:nvPr/>
          </p:nvPicPr>
          <p:blipFill>
            <a:blip r:embed="rId5"/>
            <a:stretch>
              <a:fillRect/>
            </a:stretch>
          </p:blipFill>
          <p:spPr>
            <a:xfrm>
              <a:off x="8448265" y="4275173"/>
              <a:ext cx="719485" cy="567206"/>
            </a:xfrm>
            <a:prstGeom prst="rect">
              <a:avLst/>
            </a:prstGeom>
          </p:spPr>
        </p:pic>
        <p:sp>
          <p:nvSpPr>
            <p:cNvPr id="21" name="TextBox 8"/>
            <p:cNvSpPr txBox="1"/>
            <p:nvPr/>
          </p:nvSpPr>
          <p:spPr>
            <a:xfrm>
              <a:off x="8092650" y="4852171"/>
              <a:ext cx="1421095" cy="276871"/>
            </a:xfrm>
            <a:prstGeom prst="rect">
              <a:avLst/>
            </a:prstGeom>
            <a:noFill/>
          </p:spPr>
          <p:txBody>
            <a:bodyPr wrap="none" lIns="0" tIns="0" rIns="0" bIns="0" rtlCol="0">
              <a:spAutoFit/>
            </a:bodyPr>
            <a:lstStyle/>
            <a:p>
              <a:r>
                <a:rPr lang="en-US" sz="1799" spc="-70" dirty="0">
                  <a:solidFill>
                    <a:schemeClr val="tx1">
                      <a:lumMod val="50000"/>
                      <a:lumOff val="50000"/>
                    </a:schemeClr>
                  </a:solidFill>
                </a:rPr>
                <a:t>Content Type B</a:t>
              </a:r>
              <a:endParaRPr lang="en-GB" sz="1799" spc="-70" dirty="0">
                <a:solidFill>
                  <a:schemeClr val="tx1">
                    <a:lumMod val="50000"/>
                    <a:lumOff val="50000"/>
                  </a:schemeClr>
                </a:solidFill>
              </a:endParaRPr>
            </a:p>
          </p:txBody>
        </p:sp>
      </p:grpSp>
      <p:cxnSp>
        <p:nvCxnSpPr>
          <p:cNvPr id="22" name="Straight Connector 21"/>
          <p:cNvCxnSpPr>
            <a:stCxn id="24" idx="1"/>
          </p:cNvCxnSpPr>
          <p:nvPr/>
        </p:nvCxnSpPr>
        <p:spPr>
          <a:xfrm flipH="1">
            <a:off x="6094295" y="2500682"/>
            <a:ext cx="1710754" cy="262363"/>
          </a:xfrm>
          <a:prstGeom prst="line">
            <a:avLst/>
          </a:prstGeom>
          <a:ln>
            <a:solidFill>
              <a:schemeClr val="bg1">
                <a:lumMod val="50000"/>
              </a:schemeClr>
            </a:solidFill>
            <a:tailEnd type="oval"/>
          </a:ln>
        </p:spPr>
        <p:style>
          <a:lnRef idx="1">
            <a:schemeClr val="dk1"/>
          </a:lnRef>
          <a:fillRef idx="0">
            <a:schemeClr val="dk1"/>
          </a:fillRef>
          <a:effectRef idx="0">
            <a:schemeClr val="dk1"/>
          </a:effectRef>
          <a:fontRef idx="minor">
            <a:schemeClr val="tx1"/>
          </a:fontRef>
        </p:style>
      </p:cxnSp>
      <p:cxnSp>
        <p:nvCxnSpPr>
          <p:cNvPr id="23" name="Straight Arrow Connector 22"/>
          <p:cNvCxnSpPr/>
          <p:nvPr/>
        </p:nvCxnSpPr>
        <p:spPr>
          <a:xfrm flipH="1" flipV="1">
            <a:off x="5449209" y="2285721"/>
            <a:ext cx="904023" cy="932548"/>
          </a:xfrm>
          <a:prstGeom prst="straightConnector1">
            <a:avLst/>
          </a:prstGeom>
          <a:ln w="539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sp>
        <p:nvSpPr>
          <p:cNvPr id="24" name="TextBox 4"/>
          <p:cNvSpPr txBox="1"/>
          <p:nvPr/>
        </p:nvSpPr>
        <p:spPr>
          <a:xfrm>
            <a:off x="7805050" y="2102654"/>
            <a:ext cx="1914259" cy="796056"/>
          </a:xfrm>
          <a:prstGeom prst="rect">
            <a:avLst/>
          </a:prstGeom>
          <a:solidFill>
            <a:srgbClr val="505050"/>
          </a:solidFill>
          <a:ln w="19050">
            <a:noFill/>
            <a:prstDash val="solid"/>
            <a:miter lim="800000"/>
          </a:ln>
          <a:effectLst/>
        </p:spPr>
        <p:txBody>
          <a:bodyPr wrap="square" lIns="57025" tIns="28514" rIns="91242" bIns="28514"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200" dirty="0">
                <a:solidFill>
                  <a:schemeClr val="bg1"/>
                </a:solidFill>
              </a:rPr>
              <a:t>Manifest xml in the solution package introduces the feature framework elements.</a:t>
            </a:r>
          </a:p>
        </p:txBody>
      </p:sp>
      <p:cxnSp>
        <p:nvCxnSpPr>
          <p:cNvPr id="26" name="Straight Arrow Connector 25"/>
          <p:cNvCxnSpPr>
            <a:endCxn id="2" idx="3"/>
          </p:cNvCxnSpPr>
          <p:nvPr/>
        </p:nvCxnSpPr>
        <p:spPr>
          <a:xfrm flipH="1" flipV="1">
            <a:off x="2681694" y="3597967"/>
            <a:ext cx="3379947" cy="18162"/>
          </a:xfrm>
          <a:prstGeom prst="straightConnector1">
            <a:avLst/>
          </a:prstGeom>
          <a:ln w="539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29" name="Straight Arrow Connector 28"/>
          <p:cNvCxnSpPr>
            <a:endCxn id="58" idx="0"/>
          </p:cNvCxnSpPr>
          <p:nvPr/>
        </p:nvCxnSpPr>
        <p:spPr>
          <a:xfrm flipH="1">
            <a:off x="1783184" y="4392543"/>
            <a:ext cx="290472" cy="739850"/>
          </a:xfrm>
          <a:prstGeom prst="straightConnector1">
            <a:avLst/>
          </a:prstGeom>
          <a:ln w="285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32" name="Straight Arrow Connector 31"/>
          <p:cNvCxnSpPr>
            <a:stCxn id="55" idx="1"/>
          </p:cNvCxnSpPr>
          <p:nvPr/>
        </p:nvCxnSpPr>
        <p:spPr>
          <a:xfrm flipH="1" flipV="1">
            <a:off x="2698376" y="4135280"/>
            <a:ext cx="1249877" cy="430054"/>
          </a:xfrm>
          <a:prstGeom prst="straightConnector1">
            <a:avLst/>
          </a:prstGeom>
          <a:ln w="285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35" name="Straight Arrow Connector 34"/>
          <p:cNvCxnSpPr>
            <a:stCxn id="20" idx="0"/>
          </p:cNvCxnSpPr>
          <p:nvPr/>
        </p:nvCxnSpPr>
        <p:spPr>
          <a:xfrm flipH="1" flipV="1">
            <a:off x="2543279" y="4326730"/>
            <a:ext cx="502263" cy="437073"/>
          </a:xfrm>
          <a:prstGeom prst="straightConnector1">
            <a:avLst/>
          </a:prstGeom>
          <a:ln w="28575">
            <a:solidFill>
              <a:schemeClr val="bg1">
                <a:lumMod val="50000"/>
              </a:schemeClr>
            </a:solidFill>
            <a:prstDash val="sysDot"/>
            <a:headEnd type="stealth" w="lg" len="lg"/>
            <a:tailEnd type="stealth" w="lg" len="lg"/>
          </a:ln>
          <a:effectLst/>
        </p:spPr>
        <p:style>
          <a:lnRef idx="1">
            <a:schemeClr val="accent4"/>
          </a:lnRef>
          <a:fillRef idx="0">
            <a:schemeClr val="accent4"/>
          </a:fillRef>
          <a:effectRef idx="0">
            <a:schemeClr val="accent4"/>
          </a:effectRef>
          <a:fontRef idx="minor">
            <a:schemeClr val="tx1"/>
          </a:fontRef>
        </p:style>
      </p:cxnSp>
      <p:sp>
        <p:nvSpPr>
          <p:cNvPr id="41" name="TextBox 40"/>
          <p:cNvSpPr txBox="1"/>
          <p:nvPr/>
        </p:nvSpPr>
        <p:spPr>
          <a:xfrm>
            <a:off x="7306983" y="3390784"/>
            <a:ext cx="3119913" cy="276799"/>
          </a:xfrm>
          <a:prstGeom prst="rect">
            <a:avLst/>
          </a:prstGeom>
          <a:noFill/>
        </p:spPr>
        <p:txBody>
          <a:bodyPr wrap="none" lIns="0" tIns="0" rIns="0" bIns="0" rtlCol="0">
            <a:spAutoFit/>
          </a:bodyPr>
          <a:lstStyle/>
          <a:p>
            <a:r>
              <a:rPr lang="en-US" sz="1799" spc="-70" dirty="0">
                <a:solidFill>
                  <a:schemeClr val="tx1">
                    <a:lumMod val="75000"/>
                    <a:lumOff val="25000"/>
                  </a:schemeClr>
                </a:solidFill>
              </a:rPr>
              <a:t>\\15\templates\features\FeatureA</a:t>
            </a:r>
            <a:endParaRPr lang="en-GB" sz="1799" spc="-70" dirty="0">
              <a:solidFill>
                <a:schemeClr val="tx1">
                  <a:lumMod val="75000"/>
                  <a:lumOff val="25000"/>
                </a:schemeClr>
              </a:solidFill>
            </a:endParaRPr>
          </a:p>
        </p:txBody>
      </p:sp>
      <p:sp>
        <p:nvSpPr>
          <p:cNvPr id="48" name="TextBox 47"/>
          <p:cNvSpPr txBox="1"/>
          <p:nvPr/>
        </p:nvSpPr>
        <p:spPr>
          <a:xfrm>
            <a:off x="5485302" y="1748920"/>
            <a:ext cx="2449841" cy="307568"/>
          </a:xfrm>
          <a:prstGeom prst="rect">
            <a:avLst/>
          </a:prstGeom>
          <a:noFill/>
        </p:spPr>
        <p:txBody>
          <a:bodyPr wrap="none" lIns="0" tIns="0" rIns="0" bIns="0" rtlCol="0">
            <a:spAutoFit/>
          </a:bodyPr>
          <a:lstStyle/>
          <a:p>
            <a:r>
              <a:rPr lang="en-US" sz="1999" spc="-70" dirty="0">
                <a:solidFill>
                  <a:schemeClr val="tx1">
                    <a:lumMod val="75000"/>
                    <a:lumOff val="25000"/>
                  </a:schemeClr>
                </a:solidFill>
              </a:rPr>
              <a:t>Configuration database</a:t>
            </a:r>
            <a:endParaRPr lang="en-GB" sz="1999" spc="-70" dirty="0">
              <a:solidFill>
                <a:schemeClr val="tx1">
                  <a:lumMod val="75000"/>
                  <a:lumOff val="25000"/>
                </a:schemeClr>
              </a:solidFill>
            </a:endParaRPr>
          </a:p>
        </p:txBody>
      </p:sp>
      <p:grpSp>
        <p:nvGrpSpPr>
          <p:cNvPr id="50" name="Group 49"/>
          <p:cNvGrpSpPr/>
          <p:nvPr/>
        </p:nvGrpSpPr>
        <p:grpSpPr>
          <a:xfrm>
            <a:off x="1684663" y="2325340"/>
            <a:ext cx="997031" cy="1932090"/>
            <a:chOff x="2689660" y="2403127"/>
            <a:chExt cx="997291" cy="1932593"/>
          </a:xfrm>
        </p:grpSpPr>
        <p:pic>
          <p:nvPicPr>
            <p:cNvPr id="2" name="Picture 1"/>
            <p:cNvPicPr>
              <a:picLocks noChangeAspect="1"/>
            </p:cNvPicPr>
            <p:nvPr/>
          </p:nvPicPr>
          <p:blipFill>
            <a:blip r:embed="rId6"/>
            <a:stretch>
              <a:fillRect/>
            </a:stretch>
          </p:blipFill>
          <p:spPr>
            <a:xfrm>
              <a:off x="2689660" y="3016450"/>
              <a:ext cx="997291" cy="1319270"/>
            </a:xfrm>
            <a:prstGeom prst="rect">
              <a:avLst/>
            </a:prstGeom>
          </p:spPr>
        </p:pic>
        <p:sp>
          <p:nvSpPr>
            <p:cNvPr id="49" name="TextBox 48"/>
            <p:cNvSpPr txBox="1"/>
            <p:nvPr/>
          </p:nvSpPr>
          <p:spPr>
            <a:xfrm>
              <a:off x="2715354" y="2403127"/>
              <a:ext cx="945901" cy="615297"/>
            </a:xfrm>
            <a:prstGeom prst="rect">
              <a:avLst/>
            </a:prstGeom>
            <a:noFill/>
          </p:spPr>
          <p:txBody>
            <a:bodyPr wrap="none" lIns="0" tIns="0" rIns="0" bIns="0" rtlCol="0">
              <a:spAutoFit/>
            </a:bodyPr>
            <a:lstStyle/>
            <a:p>
              <a:pPr algn="ctr"/>
              <a:r>
                <a:rPr lang="en-US" sz="1999" spc="-70" dirty="0">
                  <a:solidFill>
                    <a:schemeClr val="tx1">
                      <a:lumMod val="75000"/>
                      <a:lumOff val="25000"/>
                    </a:schemeClr>
                  </a:solidFill>
                </a:rPr>
                <a:t>Content </a:t>
              </a:r>
              <a:br>
                <a:rPr lang="en-US" sz="1999" spc="-70" dirty="0">
                  <a:solidFill>
                    <a:schemeClr val="tx1">
                      <a:lumMod val="75000"/>
                      <a:lumOff val="25000"/>
                    </a:schemeClr>
                  </a:solidFill>
                </a:rPr>
              </a:br>
              <a:r>
                <a:rPr lang="en-US" sz="1999" spc="-70" dirty="0">
                  <a:solidFill>
                    <a:schemeClr val="tx1">
                      <a:lumMod val="75000"/>
                      <a:lumOff val="25000"/>
                    </a:schemeClr>
                  </a:solidFill>
                </a:rPr>
                <a:t>database</a:t>
              </a:r>
              <a:endParaRPr lang="en-GB" sz="1999" spc="-70" dirty="0">
                <a:solidFill>
                  <a:schemeClr val="tx1">
                    <a:lumMod val="75000"/>
                    <a:lumOff val="25000"/>
                  </a:schemeClr>
                </a:solidFill>
              </a:endParaRPr>
            </a:p>
          </p:txBody>
        </p:sp>
      </p:grpSp>
      <p:grpSp>
        <p:nvGrpSpPr>
          <p:cNvPr id="54" name="Group 15"/>
          <p:cNvGrpSpPr/>
          <p:nvPr/>
        </p:nvGrpSpPr>
        <p:grpSpPr>
          <a:xfrm>
            <a:off x="3592731" y="4281805"/>
            <a:ext cx="1436751" cy="853647"/>
            <a:chOff x="8092650" y="4275173"/>
            <a:chExt cx="1437125" cy="853869"/>
          </a:xfrm>
        </p:grpSpPr>
        <p:pic>
          <p:nvPicPr>
            <p:cNvPr id="55" name="Picture 16"/>
            <p:cNvPicPr>
              <a:picLocks noChangeAspect="1"/>
            </p:cNvPicPr>
            <p:nvPr/>
          </p:nvPicPr>
          <p:blipFill>
            <a:blip r:embed="rId5"/>
            <a:stretch>
              <a:fillRect/>
            </a:stretch>
          </p:blipFill>
          <p:spPr>
            <a:xfrm>
              <a:off x="8448265" y="4275173"/>
              <a:ext cx="719485" cy="567206"/>
            </a:xfrm>
            <a:prstGeom prst="rect">
              <a:avLst/>
            </a:prstGeom>
          </p:spPr>
        </p:pic>
        <p:sp>
          <p:nvSpPr>
            <p:cNvPr id="56" name="TextBox 17"/>
            <p:cNvSpPr txBox="1"/>
            <p:nvPr/>
          </p:nvSpPr>
          <p:spPr>
            <a:xfrm>
              <a:off x="8092650" y="4852171"/>
              <a:ext cx="1437125" cy="276871"/>
            </a:xfrm>
            <a:prstGeom prst="rect">
              <a:avLst/>
            </a:prstGeom>
            <a:noFill/>
          </p:spPr>
          <p:txBody>
            <a:bodyPr wrap="none" lIns="0" tIns="0" rIns="0" bIns="0" rtlCol="0">
              <a:spAutoFit/>
            </a:bodyPr>
            <a:lstStyle/>
            <a:p>
              <a:r>
                <a:rPr lang="en-US" sz="1799" spc="-70" dirty="0">
                  <a:solidFill>
                    <a:schemeClr val="tx1">
                      <a:lumMod val="50000"/>
                      <a:lumOff val="50000"/>
                    </a:schemeClr>
                  </a:solidFill>
                </a:rPr>
                <a:t>Content Type A</a:t>
              </a:r>
              <a:endParaRPr lang="en-GB" sz="1799" spc="-70" dirty="0">
                <a:solidFill>
                  <a:schemeClr val="tx1">
                    <a:lumMod val="50000"/>
                    <a:lumOff val="50000"/>
                  </a:schemeClr>
                </a:solidFill>
              </a:endParaRPr>
            </a:p>
          </p:txBody>
        </p:sp>
      </p:grpSp>
      <p:grpSp>
        <p:nvGrpSpPr>
          <p:cNvPr id="57" name="Group 29"/>
          <p:cNvGrpSpPr/>
          <p:nvPr/>
        </p:nvGrpSpPr>
        <p:grpSpPr>
          <a:xfrm>
            <a:off x="1068013" y="5132393"/>
            <a:ext cx="1430340" cy="853647"/>
            <a:chOff x="8092650" y="4275173"/>
            <a:chExt cx="1430713" cy="853869"/>
          </a:xfrm>
        </p:grpSpPr>
        <p:pic>
          <p:nvPicPr>
            <p:cNvPr id="58" name="Picture 30"/>
            <p:cNvPicPr>
              <a:picLocks noChangeAspect="1"/>
            </p:cNvPicPr>
            <p:nvPr/>
          </p:nvPicPr>
          <p:blipFill>
            <a:blip r:embed="rId5"/>
            <a:stretch>
              <a:fillRect/>
            </a:stretch>
          </p:blipFill>
          <p:spPr>
            <a:xfrm>
              <a:off x="8448265" y="4275173"/>
              <a:ext cx="719485" cy="567206"/>
            </a:xfrm>
            <a:prstGeom prst="rect">
              <a:avLst/>
            </a:prstGeom>
          </p:spPr>
        </p:pic>
        <p:sp>
          <p:nvSpPr>
            <p:cNvPr id="59" name="TextBox 32"/>
            <p:cNvSpPr txBox="1"/>
            <p:nvPr/>
          </p:nvSpPr>
          <p:spPr>
            <a:xfrm>
              <a:off x="8092650" y="4852171"/>
              <a:ext cx="1430713" cy="276871"/>
            </a:xfrm>
            <a:prstGeom prst="rect">
              <a:avLst/>
            </a:prstGeom>
            <a:noFill/>
          </p:spPr>
          <p:txBody>
            <a:bodyPr wrap="none" lIns="0" tIns="0" rIns="0" bIns="0" rtlCol="0">
              <a:spAutoFit/>
            </a:bodyPr>
            <a:lstStyle/>
            <a:p>
              <a:r>
                <a:rPr lang="en-US" sz="1799" spc="-70" dirty="0">
                  <a:solidFill>
                    <a:schemeClr val="tx1">
                      <a:lumMod val="50000"/>
                      <a:lumOff val="50000"/>
                    </a:schemeClr>
                  </a:solidFill>
                </a:rPr>
                <a:t>Content Type C</a:t>
              </a:r>
              <a:endParaRPr lang="en-GB" sz="1799" spc="-70" dirty="0">
                <a:solidFill>
                  <a:schemeClr val="tx1">
                    <a:lumMod val="50000"/>
                    <a:lumOff val="50000"/>
                  </a:schemeClr>
                </a:solidFill>
              </a:endParaRPr>
            </a:p>
          </p:txBody>
        </p:sp>
      </p:grpSp>
      <p:cxnSp>
        <p:nvCxnSpPr>
          <p:cNvPr id="88" name="Straight Connector 87"/>
          <p:cNvCxnSpPr/>
          <p:nvPr/>
        </p:nvCxnSpPr>
        <p:spPr>
          <a:xfrm flipH="1" flipV="1">
            <a:off x="7712837" y="4326729"/>
            <a:ext cx="2273299" cy="4895"/>
          </a:xfrm>
          <a:prstGeom prst="line">
            <a:avLst/>
          </a:prstGeom>
          <a:ln>
            <a:solidFill>
              <a:schemeClr val="bg1">
                <a:lumMod val="50000"/>
              </a:schemeClr>
            </a:solidFill>
            <a:tailEnd type="oval"/>
          </a:ln>
        </p:spPr>
        <p:style>
          <a:lnRef idx="1">
            <a:schemeClr val="dk1"/>
          </a:lnRef>
          <a:fillRef idx="0">
            <a:schemeClr val="dk1"/>
          </a:fillRef>
          <a:effectRef idx="0">
            <a:schemeClr val="dk1"/>
          </a:effectRef>
          <a:fontRef idx="minor">
            <a:schemeClr val="tx1"/>
          </a:fontRef>
        </p:style>
      </p:cxnSp>
      <p:sp>
        <p:nvSpPr>
          <p:cNvPr id="84" name="TextBox 4"/>
          <p:cNvSpPr txBox="1"/>
          <p:nvPr/>
        </p:nvSpPr>
        <p:spPr>
          <a:xfrm>
            <a:off x="9294413" y="3911565"/>
            <a:ext cx="1914259" cy="980674"/>
          </a:xfrm>
          <a:prstGeom prst="rect">
            <a:avLst/>
          </a:prstGeom>
          <a:solidFill>
            <a:srgbClr val="505050"/>
          </a:solidFill>
          <a:ln w="19050">
            <a:noFill/>
            <a:prstDash val="solid"/>
            <a:miter lim="800000"/>
          </a:ln>
          <a:effectLst/>
        </p:spPr>
        <p:txBody>
          <a:bodyPr wrap="square" lIns="57025" tIns="28514" rIns="91242" bIns="28514" rtlCol="0" anchor="ctr" anchorCtr="0">
            <a:spAutoFit/>
          </a:bodyPr>
          <a:lstStyle>
            <a:defPPr>
              <a:defRPr lang="en-US"/>
            </a:defPPr>
            <a:lvl1pPr defTabSz="914156"/>
            <a:lvl2pPr marL="0" lvl="1" defTabSz="914156">
              <a:defRPr sz="1200">
                <a:solidFill>
                  <a:schemeClr val="bg1"/>
                </a:solidFill>
              </a:defRPr>
            </a:lvl2pPr>
            <a:lvl3pPr marL="914156" defTabSz="914156"/>
            <a:lvl4pPr marL="1371233" defTabSz="914156"/>
            <a:lvl5pPr marL="1828313" defTabSz="914156"/>
            <a:lvl6pPr marL="2285391" defTabSz="914156"/>
            <a:lvl7pPr marL="2742468" defTabSz="914156"/>
            <a:lvl8pPr marL="3199546" defTabSz="914156"/>
            <a:lvl9pPr marL="3656624" defTabSz="914156"/>
          </a:lstStyle>
          <a:p>
            <a:pPr lvl="1"/>
            <a:r>
              <a:rPr lang="en-US" dirty="0"/>
              <a:t>Feature with feature receiver creating content types</a:t>
            </a:r>
            <a:r>
              <a:rPr lang="fi-FI" dirty="0"/>
              <a:t> and site columns</a:t>
            </a:r>
            <a:r>
              <a:rPr lang="en-US" dirty="0"/>
              <a:t> directly to content database using code</a:t>
            </a:r>
          </a:p>
        </p:txBody>
      </p:sp>
      <p:grpSp>
        <p:nvGrpSpPr>
          <p:cNvPr id="92" name="Group 91"/>
          <p:cNvGrpSpPr/>
          <p:nvPr/>
        </p:nvGrpSpPr>
        <p:grpSpPr>
          <a:xfrm>
            <a:off x="4182307" y="1248449"/>
            <a:ext cx="1266902" cy="1675926"/>
            <a:chOff x="4181809" y="1247879"/>
            <a:chExt cx="1267232" cy="1676363"/>
          </a:xfrm>
        </p:grpSpPr>
        <p:grpSp>
          <p:nvGrpSpPr>
            <p:cNvPr id="47" name="Group 46"/>
            <p:cNvGrpSpPr/>
            <p:nvPr/>
          </p:nvGrpSpPr>
          <p:grpSpPr>
            <a:xfrm>
              <a:off x="4181809" y="1247879"/>
              <a:ext cx="1267232" cy="1676363"/>
              <a:chOff x="4132613" y="1288840"/>
              <a:chExt cx="1267232" cy="1676363"/>
            </a:xfrm>
          </p:grpSpPr>
          <p:pic>
            <p:nvPicPr>
              <p:cNvPr id="42" name="Picture 41"/>
              <p:cNvPicPr>
                <a:picLocks noChangeAspect="1"/>
              </p:cNvPicPr>
              <p:nvPr/>
            </p:nvPicPr>
            <p:blipFill>
              <a:blip r:embed="rId7"/>
              <a:stretch>
                <a:fillRect/>
              </a:stretch>
            </p:blipFill>
            <p:spPr>
              <a:xfrm>
                <a:off x="4132613" y="1288840"/>
                <a:ext cx="1267232" cy="1676363"/>
              </a:xfrm>
              <a:prstGeom prst="rect">
                <a:avLst/>
              </a:prstGeom>
            </p:spPr>
          </p:pic>
          <p:sp>
            <p:nvSpPr>
              <p:cNvPr id="45" name="TextBox 44"/>
              <p:cNvSpPr txBox="1"/>
              <p:nvPr/>
            </p:nvSpPr>
            <p:spPr>
              <a:xfrm>
                <a:off x="4266541" y="2448243"/>
                <a:ext cx="976101" cy="215444"/>
              </a:xfrm>
              <a:prstGeom prst="rect">
                <a:avLst/>
              </a:prstGeom>
              <a:noFill/>
            </p:spPr>
            <p:txBody>
              <a:bodyPr wrap="none" lIns="0" tIns="0" rIns="0" bIns="0" rtlCol="0">
                <a:spAutoFit/>
              </a:bodyPr>
              <a:lstStyle/>
              <a:p>
                <a:pPr algn="ctr"/>
                <a:r>
                  <a:rPr lang="en-US" sz="1400" spc="-70" dirty="0">
                    <a:solidFill>
                      <a:schemeClr val="bg1"/>
                    </a:solidFill>
                  </a:rPr>
                  <a:t>WSP package</a:t>
                </a:r>
                <a:endParaRPr lang="en-GB" sz="1400" spc="-70" dirty="0">
                  <a:solidFill>
                    <a:schemeClr val="bg1"/>
                  </a:solidFill>
                </a:endParaRPr>
              </a:p>
            </p:txBody>
          </p:sp>
        </p:grpSp>
        <p:pic>
          <p:nvPicPr>
            <p:cNvPr id="91" name="Picture 90"/>
            <p:cNvPicPr>
              <a:picLocks noChangeAspect="1"/>
            </p:cNvPicPr>
            <p:nvPr/>
          </p:nvPicPr>
          <p:blipFill>
            <a:blip r:embed="rId8">
              <a:lum bright="70000" contrast="-70000"/>
            </a:blip>
            <a:stretch>
              <a:fillRect/>
            </a:stretch>
          </p:blipFill>
          <p:spPr>
            <a:xfrm>
              <a:off x="4584783" y="1967929"/>
              <a:ext cx="438008" cy="438480"/>
            </a:xfrm>
            <a:prstGeom prst="rect">
              <a:avLst/>
            </a:prstGeom>
          </p:spPr>
        </p:pic>
      </p:grpSp>
      <p:grpSp>
        <p:nvGrpSpPr>
          <p:cNvPr id="93" name="Group 92"/>
          <p:cNvGrpSpPr/>
          <p:nvPr/>
        </p:nvGrpSpPr>
        <p:grpSpPr>
          <a:xfrm>
            <a:off x="6522238" y="2505911"/>
            <a:ext cx="514267" cy="514267"/>
            <a:chOff x="492" y="17985"/>
            <a:chExt cx="524853" cy="524853"/>
          </a:xfrm>
        </p:grpSpPr>
        <p:sp>
          <p:nvSpPr>
            <p:cNvPr id="94" name="Oval 93"/>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5"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en-US" sz="2351" dirty="0"/>
                <a:t>1</a:t>
              </a:r>
            </a:p>
          </p:txBody>
        </p:sp>
      </p:grpSp>
      <p:pic>
        <p:nvPicPr>
          <p:cNvPr id="6" name="Picture 5"/>
          <p:cNvPicPr>
            <a:picLocks noChangeAspect="1"/>
          </p:cNvPicPr>
          <p:nvPr/>
        </p:nvPicPr>
        <p:blipFill>
          <a:blip r:embed="rId9"/>
          <a:stretch>
            <a:fillRect/>
          </a:stretch>
        </p:blipFill>
        <p:spPr>
          <a:xfrm>
            <a:off x="7634607" y="4392542"/>
            <a:ext cx="962530" cy="758810"/>
          </a:xfrm>
          <a:prstGeom prst="rect">
            <a:avLst/>
          </a:prstGeom>
        </p:spPr>
      </p:pic>
      <p:grpSp>
        <p:nvGrpSpPr>
          <p:cNvPr id="96" name="Group 95"/>
          <p:cNvGrpSpPr/>
          <p:nvPr/>
        </p:nvGrpSpPr>
        <p:grpSpPr>
          <a:xfrm>
            <a:off x="8337558" y="3940020"/>
            <a:ext cx="514267" cy="514267"/>
            <a:chOff x="492" y="17985"/>
            <a:chExt cx="524853" cy="524853"/>
          </a:xfrm>
        </p:grpSpPr>
        <p:sp>
          <p:nvSpPr>
            <p:cNvPr id="97" name="Oval 96"/>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en-US" sz="2351" dirty="0"/>
                <a:t>2</a:t>
              </a:r>
            </a:p>
          </p:txBody>
        </p:sp>
      </p:grpSp>
      <p:cxnSp>
        <p:nvCxnSpPr>
          <p:cNvPr id="53" name="Straight Connector 52"/>
          <p:cNvCxnSpPr>
            <a:stCxn id="60" idx="1"/>
          </p:cNvCxnSpPr>
          <p:nvPr/>
        </p:nvCxnSpPr>
        <p:spPr>
          <a:xfrm flipH="1" flipV="1">
            <a:off x="3045542" y="4511509"/>
            <a:ext cx="1758356" cy="1264323"/>
          </a:xfrm>
          <a:prstGeom prst="line">
            <a:avLst/>
          </a:prstGeom>
          <a:ln>
            <a:solidFill>
              <a:schemeClr val="bg1">
                <a:lumMod val="50000"/>
              </a:schemeClr>
            </a:solidFill>
            <a:tailEnd type="oval"/>
          </a:ln>
        </p:spPr>
        <p:style>
          <a:lnRef idx="1">
            <a:schemeClr val="dk1"/>
          </a:lnRef>
          <a:fillRef idx="0">
            <a:schemeClr val="dk1"/>
          </a:fillRef>
          <a:effectRef idx="0">
            <a:schemeClr val="dk1"/>
          </a:effectRef>
          <a:fontRef idx="minor">
            <a:schemeClr val="tx1"/>
          </a:fontRef>
        </p:style>
      </p:cxnSp>
      <p:sp>
        <p:nvSpPr>
          <p:cNvPr id="60" name="TextBox 4"/>
          <p:cNvSpPr txBox="1"/>
          <p:nvPr/>
        </p:nvSpPr>
        <p:spPr>
          <a:xfrm>
            <a:off x="4803898" y="5285496"/>
            <a:ext cx="1914259" cy="980674"/>
          </a:xfrm>
          <a:prstGeom prst="rect">
            <a:avLst/>
          </a:prstGeom>
          <a:solidFill>
            <a:srgbClr val="505050"/>
          </a:solidFill>
          <a:ln w="19050">
            <a:noFill/>
            <a:prstDash val="solid"/>
            <a:miter lim="800000"/>
          </a:ln>
          <a:effectLst/>
        </p:spPr>
        <p:txBody>
          <a:bodyPr wrap="square" lIns="57025" tIns="28514" rIns="91242" bIns="28514"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200" dirty="0">
                <a:solidFill>
                  <a:schemeClr val="bg1"/>
                </a:solidFill>
              </a:rPr>
              <a:t>Content types do not have any dependency and farm solution can be retracted without any impact to them</a:t>
            </a:r>
          </a:p>
        </p:txBody>
      </p:sp>
      <p:grpSp>
        <p:nvGrpSpPr>
          <p:cNvPr id="61" name="Group 60"/>
          <p:cNvGrpSpPr/>
          <p:nvPr/>
        </p:nvGrpSpPr>
        <p:grpSpPr>
          <a:xfrm>
            <a:off x="3970995" y="5317425"/>
            <a:ext cx="514267" cy="514267"/>
            <a:chOff x="492" y="17985"/>
            <a:chExt cx="524853" cy="524853"/>
          </a:xfrm>
        </p:grpSpPr>
        <p:sp>
          <p:nvSpPr>
            <p:cNvPr id="62" name="Oval 6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156">
                <a:lnSpc>
                  <a:spcPct val="90000"/>
                </a:lnSpc>
                <a:spcBef>
                  <a:spcPct val="0"/>
                </a:spcBef>
                <a:spcAft>
                  <a:spcPct val="35000"/>
                </a:spcAft>
              </a:pPr>
              <a:r>
                <a:rPr lang="en-US" sz="2351" dirty="0"/>
                <a:t>3</a:t>
              </a:r>
            </a:p>
          </p:txBody>
        </p:sp>
      </p:grpSp>
      <p:sp>
        <p:nvSpPr>
          <p:cNvPr id="3" name="Title 2"/>
          <p:cNvSpPr>
            <a:spLocks noGrp="1"/>
          </p:cNvSpPr>
          <p:nvPr>
            <p:ph type="title"/>
          </p:nvPr>
        </p:nvSpPr>
        <p:spPr/>
        <p:txBody>
          <a:bodyPr>
            <a:normAutofit fontScale="90000"/>
          </a:bodyPr>
          <a:lstStyle/>
          <a:p>
            <a:r>
              <a:rPr lang="en-US" dirty="0"/>
              <a:t>Content type and site columns without dependency</a:t>
            </a:r>
            <a:br>
              <a:rPr lang="en-US" dirty="0"/>
            </a:br>
            <a:r>
              <a:rPr lang="en-US" sz="3099" dirty="0"/>
              <a:t>Recommended approach</a:t>
            </a:r>
            <a:endParaRPr lang="en-GB" dirty="0"/>
          </a:p>
        </p:txBody>
      </p:sp>
    </p:spTree>
    <p:extLst>
      <p:ext uri="{BB962C8B-B14F-4D97-AF65-F5344CB8AC3E}">
        <p14:creationId xmlns:p14="http://schemas.microsoft.com/office/powerpoint/2010/main" val="2921395725"/>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3"/>
                                        </p:tgtEl>
                                        <p:attrNameLst>
                                          <p:attrName>style.visibility</p:attrName>
                                        </p:attrNameLst>
                                      </p:cBhvr>
                                      <p:to>
                                        <p:strVal val="visible"/>
                                      </p:to>
                                    </p:set>
                                    <p:animEffect transition="in" filter="fade">
                                      <p:cBhvr>
                                        <p:cTn id="12" dur="1000"/>
                                        <p:tgtEl>
                                          <p:spTgt spid="93"/>
                                        </p:tgtEl>
                                      </p:cBhvr>
                                    </p:animEffect>
                                    <p:anim calcmode="lin" valueType="num">
                                      <p:cBhvr>
                                        <p:cTn id="13" dur="1000" fill="hold"/>
                                        <p:tgtEl>
                                          <p:spTgt spid="93"/>
                                        </p:tgtEl>
                                        <p:attrNameLst>
                                          <p:attrName>ppt_x</p:attrName>
                                        </p:attrNameLst>
                                      </p:cBhvr>
                                      <p:tavLst>
                                        <p:tav tm="0">
                                          <p:val>
                                            <p:strVal val="#ppt_x"/>
                                          </p:val>
                                        </p:tav>
                                        <p:tav tm="100000">
                                          <p:val>
                                            <p:strVal val="#ppt_x"/>
                                          </p:val>
                                        </p:tav>
                                      </p:tavLst>
                                    </p:anim>
                                    <p:anim calcmode="lin" valueType="num">
                                      <p:cBhvr>
                                        <p:cTn id="14" dur="1000" fill="hold"/>
                                        <p:tgtEl>
                                          <p:spTgt spid="9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1000"/>
                                        <p:tgtEl>
                                          <p:spTgt spid="24"/>
                                        </p:tgtEl>
                                      </p:cBhvr>
                                    </p:animEffect>
                                    <p:anim calcmode="lin" valueType="num">
                                      <p:cBhvr>
                                        <p:cTn id="23" dur="1000" fill="hold"/>
                                        <p:tgtEl>
                                          <p:spTgt spid="24"/>
                                        </p:tgtEl>
                                        <p:attrNameLst>
                                          <p:attrName>ppt_x</p:attrName>
                                        </p:attrNameLst>
                                      </p:cBhvr>
                                      <p:tavLst>
                                        <p:tav tm="0">
                                          <p:val>
                                            <p:strVal val="#ppt_x"/>
                                          </p:val>
                                        </p:tav>
                                        <p:tav tm="100000">
                                          <p:val>
                                            <p:strVal val="#ppt_x"/>
                                          </p:val>
                                        </p:tav>
                                      </p:tavLst>
                                    </p:anim>
                                    <p:anim calcmode="lin" valueType="num">
                                      <p:cBhvr>
                                        <p:cTn id="24" dur="1000" fill="hold"/>
                                        <p:tgtEl>
                                          <p:spTgt spid="24"/>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00"/>
                                        <p:tgtEl>
                                          <p:spTgt spid="12"/>
                                        </p:tgtEl>
                                      </p:cBhvr>
                                    </p:animEffect>
                                    <p:anim calcmode="lin" valueType="num">
                                      <p:cBhvr>
                                        <p:cTn id="28" dur="1000" fill="hold"/>
                                        <p:tgtEl>
                                          <p:spTgt spid="12"/>
                                        </p:tgtEl>
                                        <p:attrNameLst>
                                          <p:attrName>ppt_x</p:attrName>
                                        </p:attrNameLst>
                                      </p:cBhvr>
                                      <p:tavLst>
                                        <p:tav tm="0">
                                          <p:val>
                                            <p:strVal val="#ppt_x"/>
                                          </p:val>
                                        </p:tav>
                                        <p:tav tm="100000">
                                          <p:val>
                                            <p:strVal val="#ppt_x"/>
                                          </p:val>
                                        </p:tav>
                                      </p:tavLst>
                                    </p:anim>
                                    <p:anim calcmode="lin" valueType="num">
                                      <p:cBhvr>
                                        <p:cTn id="29" dur="1000" fill="hold"/>
                                        <p:tgtEl>
                                          <p:spTgt spid="1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1000"/>
                                        <p:tgtEl>
                                          <p:spTgt spid="41"/>
                                        </p:tgtEl>
                                      </p:cBhvr>
                                    </p:animEffect>
                                    <p:anim calcmode="lin" valueType="num">
                                      <p:cBhvr>
                                        <p:cTn id="33" dur="1000" fill="hold"/>
                                        <p:tgtEl>
                                          <p:spTgt spid="41"/>
                                        </p:tgtEl>
                                        <p:attrNameLst>
                                          <p:attrName>ppt_x</p:attrName>
                                        </p:attrNameLst>
                                      </p:cBhvr>
                                      <p:tavLst>
                                        <p:tav tm="0">
                                          <p:val>
                                            <p:strVal val="#ppt_x"/>
                                          </p:val>
                                        </p:tav>
                                        <p:tav tm="100000">
                                          <p:val>
                                            <p:strVal val="#ppt_x"/>
                                          </p:val>
                                        </p:tav>
                                      </p:tavLst>
                                    </p:anim>
                                    <p:anim calcmode="lin" valueType="num">
                                      <p:cBhvr>
                                        <p:cTn id="34"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1000"/>
                                        <p:tgtEl>
                                          <p:spTgt spid="6"/>
                                        </p:tgtEl>
                                      </p:cBhvr>
                                    </p:animEffect>
                                    <p:anim calcmode="lin" valueType="num">
                                      <p:cBhvr>
                                        <p:cTn id="40" dur="1000" fill="hold"/>
                                        <p:tgtEl>
                                          <p:spTgt spid="6"/>
                                        </p:tgtEl>
                                        <p:attrNameLst>
                                          <p:attrName>ppt_x</p:attrName>
                                        </p:attrNameLst>
                                      </p:cBhvr>
                                      <p:tavLst>
                                        <p:tav tm="0">
                                          <p:val>
                                            <p:strVal val="#ppt_x"/>
                                          </p:val>
                                        </p:tav>
                                        <p:tav tm="100000">
                                          <p:val>
                                            <p:strVal val="#ppt_x"/>
                                          </p:val>
                                        </p:tav>
                                      </p:tavLst>
                                    </p:anim>
                                    <p:anim calcmode="lin" valueType="num">
                                      <p:cBhvr>
                                        <p:cTn id="41" dur="1000" fill="hold"/>
                                        <p:tgtEl>
                                          <p:spTgt spid="6"/>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96"/>
                                        </p:tgtEl>
                                        <p:attrNameLst>
                                          <p:attrName>style.visibility</p:attrName>
                                        </p:attrNameLst>
                                      </p:cBhvr>
                                      <p:to>
                                        <p:strVal val="visible"/>
                                      </p:to>
                                    </p:set>
                                    <p:animEffect transition="in" filter="fade">
                                      <p:cBhvr>
                                        <p:cTn id="44" dur="1000"/>
                                        <p:tgtEl>
                                          <p:spTgt spid="96"/>
                                        </p:tgtEl>
                                      </p:cBhvr>
                                    </p:animEffect>
                                    <p:anim calcmode="lin" valueType="num">
                                      <p:cBhvr>
                                        <p:cTn id="45" dur="1000" fill="hold"/>
                                        <p:tgtEl>
                                          <p:spTgt spid="96"/>
                                        </p:tgtEl>
                                        <p:attrNameLst>
                                          <p:attrName>ppt_x</p:attrName>
                                        </p:attrNameLst>
                                      </p:cBhvr>
                                      <p:tavLst>
                                        <p:tav tm="0">
                                          <p:val>
                                            <p:strVal val="#ppt_x"/>
                                          </p:val>
                                        </p:tav>
                                        <p:tav tm="100000">
                                          <p:val>
                                            <p:strVal val="#ppt_x"/>
                                          </p:val>
                                        </p:tav>
                                      </p:tavLst>
                                    </p:anim>
                                    <p:anim calcmode="lin" valueType="num">
                                      <p:cBhvr>
                                        <p:cTn id="46" dur="1000" fill="hold"/>
                                        <p:tgtEl>
                                          <p:spTgt spid="96"/>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88"/>
                                        </p:tgtEl>
                                        <p:attrNameLst>
                                          <p:attrName>style.visibility</p:attrName>
                                        </p:attrNameLst>
                                      </p:cBhvr>
                                      <p:to>
                                        <p:strVal val="visible"/>
                                      </p:to>
                                    </p:set>
                                    <p:animEffect transition="in" filter="fade">
                                      <p:cBhvr>
                                        <p:cTn id="49" dur="1000"/>
                                        <p:tgtEl>
                                          <p:spTgt spid="88"/>
                                        </p:tgtEl>
                                      </p:cBhvr>
                                    </p:animEffect>
                                    <p:anim calcmode="lin" valueType="num">
                                      <p:cBhvr>
                                        <p:cTn id="50" dur="1000" fill="hold"/>
                                        <p:tgtEl>
                                          <p:spTgt spid="88"/>
                                        </p:tgtEl>
                                        <p:attrNameLst>
                                          <p:attrName>ppt_x</p:attrName>
                                        </p:attrNameLst>
                                      </p:cBhvr>
                                      <p:tavLst>
                                        <p:tav tm="0">
                                          <p:val>
                                            <p:strVal val="#ppt_x"/>
                                          </p:val>
                                        </p:tav>
                                        <p:tav tm="100000">
                                          <p:val>
                                            <p:strVal val="#ppt_x"/>
                                          </p:val>
                                        </p:tav>
                                      </p:tavLst>
                                    </p:anim>
                                    <p:anim calcmode="lin" valueType="num">
                                      <p:cBhvr>
                                        <p:cTn id="51" dur="1000" fill="hold"/>
                                        <p:tgtEl>
                                          <p:spTgt spid="88"/>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1000"/>
                                        <p:tgtEl>
                                          <p:spTgt spid="84"/>
                                        </p:tgtEl>
                                      </p:cBhvr>
                                    </p:animEffect>
                                    <p:anim calcmode="lin" valueType="num">
                                      <p:cBhvr>
                                        <p:cTn id="55" dur="1000" fill="hold"/>
                                        <p:tgtEl>
                                          <p:spTgt spid="84"/>
                                        </p:tgtEl>
                                        <p:attrNameLst>
                                          <p:attrName>ppt_x</p:attrName>
                                        </p:attrNameLst>
                                      </p:cBhvr>
                                      <p:tavLst>
                                        <p:tav tm="0">
                                          <p:val>
                                            <p:strVal val="#ppt_x"/>
                                          </p:val>
                                        </p:tav>
                                        <p:tav tm="100000">
                                          <p:val>
                                            <p:strVal val="#ppt_x"/>
                                          </p:val>
                                        </p:tav>
                                      </p:tavLst>
                                    </p:anim>
                                    <p:anim calcmode="lin" valueType="num">
                                      <p:cBhvr>
                                        <p:cTn id="56"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nodeType="click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1000"/>
                                        <p:tgtEl>
                                          <p:spTgt spid="19"/>
                                        </p:tgtEl>
                                      </p:cBhvr>
                                    </p:animEffect>
                                    <p:anim calcmode="lin" valueType="num">
                                      <p:cBhvr>
                                        <p:cTn id="62" dur="1000" fill="hold"/>
                                        <p:tgtEl>
                                          <p:spTgt spid="19"/>
                                        </p:tgtEl>
                                        <p:attrNameLst>
                                          <p:attrName>ppt_x</p:attrName>
                                        </p:attrNameLst>
                                      </p:cBhvr>
                                      <p:tavLst>
                                        <p:tav tm="0">
                                          <p:val>
                                            <p:strVal val="#ppt_x"/>
                                          </p:val>
                                        </p:tav>
                                        <p:tav tm="100000">
                                          <p:val>
                                            <p:strVal val="#ppt_x"/>
                                          </p:val>
                                        </p:tav>
                                      </p:tavLst>
                                    </p:anim>
                                    <p:anim calcmode="lin" valueType="num">
                                      <p:cBhvr>
                                        <p:cTn id="63" dur="1000" fill="hold"/>
                                        <p:tgtEl>
                                          <p:spTgt spid="19"/>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fade">
                                      <p:cBhvr>
                                        <p:cTn id="66" dur="1000"/>
                                        <p:tgtEl>
                                          <p:spTgt spid="29"/>
                                        </p:tgtEl>
                                      </p:cBhvr>
                                    </p:animEffect>
                                    <p:anim calcmode="lin" valueType="num">
                                      <p:cBhvr>
                                        <p:cTn id="67" dur="1000" fill="hold"/>
                                        <p:tgtEl>
                                          <p:spTgt spid="29"/>
                                        </p:tgtEl>
                                        <p:attrNameLst>
                                          <p:attrName>ppt_x</p:attrName>
                                        </p:attrNameLst>
                                      </p:cBhvr>
                                      <p:tavLst>
                                        <p:tav tm="0">
                                          <p:val>
                                            <p:strVal val="#ppt_x"/>
                                          </p:val>
                                        </p:tav>
                                        <p:tav tm="100000">
                                          <p:val>
                                            <p:strVal val="#ppt_x"/>
                                          </p:val>
                                        </p:tav>
                                      </p:tavLst>
                                    </p:anim>
                                    <p:anim calcmode="lin" valueType="num">
                                      <p:cBhvr>
                                        <p:cTn id="68" dur="1000" fill="hold"/>
                                        <p:tgtEl>
                                          <p:spTgt spid="29"/>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32"/>
                                        </p:tgtEl>
                                        <p:attrNameLst>
                                          <p:attrName>style.visibility</p:attrName>
                                        </p:attrNameLst>
                                      </p:cBhvr>
                                      <p:to>
                                        <p:strVal val="visible"/>
                                      </p:to>
                                    </p:set>
                                    <p:animEffect transition="in" filter="fade">
                                      <p:cBhvr>
                                        <p:cTn id="71" dur="1000"/>
                                        <p:tgtEl>
                                          <p:spTgt spid="32"/>
                                        </p:tgtEl>
                                      </p:cBhvr>
                                    </p:animEffect>
                                    <p:anim calcmode="lin" valueType="num">
                                      <p:cBhvr>
                                        <p:cTn id="72" dur="1000" fill="hold"/>
                                        <p:tgtEl>
                                          <p:spTgt spid="32"/>
                                        </p:tgtEl>
                                        <p:attrNameLst>
                                          <p:attrName>ppt_x</p:attrName>
                                        </p:attrNameLst>
                                      </p:cBhvr>
                                      <p:tavLst>
                                        <p:tav tm="0">
                                          <p:val>
                                            <p:strVal val="#ppt_x"/>
                                          </p:val>
                                        </p:tav>
                                        <p:tav tm="100000">
                                          <p:val>
                                            <p:strVal val="#ppt_x"/>
                                          </p:val>
                                        </p:tav>
                                      </p:tavLst>
                                    </p:anim>
                                    <p:anim calcmode="lin" valueType="num">
                                      <p:cBhvr>
                                        <p:cTn id="73" dur="1000" fill="hold"/>
                                        <p:tgtEl>
                                          <p:spTgt spid="32"/>
                                        </p:tgtEl>
                                        <p:attrNameLst>
                                          <p:attrName>ppt_y</p:attrName>
                                        </p:attrNameLst>
                                      </p:cBhvr>
                                      <p:tavLst>
                                        <p:tav tm="0">
                                          <p:val>
                                            <p:strVal val="#ppt_y+.1"/>
                                          </p:val>
                                        </p:tav>
                                        <p:tav tm="100000">
                                          <p:val>
                                            <p:strVal val="#ppt_y"/>
                                          </p:val>
                                        </p:tav>
                                      </p:tavLst>
                                    </p:anim>
                                  </p:childTnLst>
                                </p:cTn>
                              </p:par>
                              <p:par>
                                <p:cTn id="74" presetID="42" presetClass="entr" presetSubtype="0" fill="hold" nodeType="with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fade">
                                      <p:cBhvr>
                                        <p:cTn id="76" dur="1000"/>
                                        <p:tgtEl>
                                          <p:spTgt spid="35"/>
                                        </p:tgtEl>
                                      </p:cBhvr>
                                    </p:animEffect>
                                    <p:anim calcmode="lin" valueType="num">
                                      <p:cBhvr>
                                        <p:cTn id="77" dur="1000" fill="hold"/>
                                        <p:tgtEl>
                                          <p:spTgt spid="35"/>
                                        </p:tgtEl>
                                        <p:attrNameLst>
                                          <p:attrName>ppt_x</p:attrName>
                                        </p:attrNameLst>
                                      </p:cBhvr>
                                      <p:tavLst>
                                        <p:tav tm="0">
                                          <p:val>
                                            <p:strVal val="#ppt_x"/>
                                          </p:val>
                                        </p:tav>
                                        <p:tav tm="100000">
                                          <p:val>
                                            <p:strVal val="#ppt_x"/>
                                          </p:val>
                                        </p:tav>
                                      </p:tavLst>
                                    </p:anim>
                                    <p:anim calcmode="lin" valueType="num">
                                      <p:cBhvr>
                                        <p:cTn id="78" dur="1000" fill="hold"/>
                                        <p:tgtEl>
                                          <p:spTgt spid="35"/>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54"/>
                                        </p:tgtEl>
                                        <p:attrNameLst>
                                          <p:attrName>style.visibility</p:attrName>
                                        </p:attrNameLst>
                                      </p:cBhvr>
                                      <p:to>
                                        <p:strVal val="visible"/>
                                      </p:to>
                                    </p:set>
                                    <p:animEffect transition="in" filter="fade">
                                      <p:cBhvr>
                                        <p:cTn id="81" dur="1000"/>
                                        <p:tgtEl>
                                          <p:spTgt spid="54"/>
                                        </p:tgtEl>
                                      </p:cBhvr>
                                    </p:animEffect>
                                    <p:anim calcmode="lin" valueType="num">
                                      <p:cBhvr>
                                        <p:cTn id="82" dur="1000" fill="hold"/>
                                        <p:tgtEl>
                                          <p:spTgt spid="54"/>
                                        </p:tgtEl>
                                        <p:attrNameLst>
                                          <p:attrName>ppt_x</p:attrName>
                                        </p:attrNameLst>
                                      </p:cBhvr>
                                      <p:tavLst>
                                        <p:tav tm="0">
                                          <p:val>
                                            <p:strVal val="#ppt_x"/>
                                          </p:val>
                                        </p:tav>
                                        <p:tav tm="100000">
                                          <p:val>
                                            <p:strVal val="#ppt_x"/>
                                          </p:val>
                                        </p:tav>
                                      </p:tavLst>
                                    </p:anim>
                                    <p:anim calcmode="lin" valueType="num">
                                      <p:cBhvr>
                                        <p:cTn id="83" dur="1000" fill="hold"/>
                                        <p:tgtEl>
                                          <p:spTgt spid="54"/>
                                        </p:tgtEl>
                                        <p:attrNameLst>
                                          <p:attrName>ppt_y</p:attrName>
                                        </p:attrNameLst>
                                      </p:cBhvr>
                                      <p:tavLst>
                                        <p:tav tm="0">
                                          <p:val>
                                            <p:strVal val="#ppt_y+.1"/>
                                          </p:val>
                                        </p:tav>
                                        <p:tav tm="100000">
                                          <p:val>
                                            <p:strVal val="#ppt_y"/>
                                          </p:val>
                                        </p:tav>
                                      </p:tavLst>
                                    </p:anim>
                                  </p:childTnLst>
                                </p:cTn>
                              </p:par>
                              <p:par>
                                <p:cTn id="84" presetID="42" presetClass="entr" presetSubtype="0" fill="hold" nodeType="withEffect">
                                  <p:stCondLst>
                                    <p:cond delay="0"/>
                                  </p:stCondLst>
                                  <p:childTnLst>
                                    <p:set>
                                      <p:cBhvr>
                                        <p:cTn id="85" dur="1" fill="hold">
                                          <p:stCondLst>
                                            <p:cond delay="0"/>
                                          </p:stCondLst>
                                        </p:cTn>
                                        <p:tgtEl>
                                          <p:spTgt spid="57"/>
                                        </p:tgtEl>
                                        <p:attrNameLst>
                                          <p:attrName>style.visibility</p:attrName>
                                        </p:attrNameLst>
                                      </p:cBhvr>
                                      <p:to>
                                        <p:strVal val="visible"/>
                                      </p:to>
                                    </p:set>
                                    <p:animEffect transition="in" filter="fade">
                                      <p:cBhvr>
                                        <p:cTn id="86" dur="1000"/>
                                        <p:tgtEl>
                                          <p:spTgt spid="57"/>
                                        </p:tgtEl>
                                      </p:cBhvr>
                                    </p:animEffect>
                                    <p:anim calcmode="lin" valueType="num">
                                      <p:cBhvr>
                                        <p:cTn id="87" dur="1000" fill="hold"/>
                                        <p:tgtEl>
                                          <p:spTgt spid="57"/>
                                        </p:tgtEl>
                                        <p:attrNameLst>
                                          <p:attrName>ppt_x</p:attrName>
                                        </p:attrNameLst>
                                      </p:cBhvr>
                                      <p:tavLst>
                                        <p:tav tm="0">
                                          <p:val>
                                            <p:strVal val="#ppt_x"/>
                                          </p:val>
                                        </p:tav>
                                        <p:tav tm="100000">
                                          <p:val>
                                            <p:strVal val="#ppt_x"/>
                                          </p:val>
                                        </p:tav>
                                      </p:tavLst>
                                    </p:anim>
                                    <p:anim calcmode="lin" valueType="num">
                                      <p:cBhvr>
                                        <p:cTn id="88" dur="1000" fill="hold"/>
                                        <p:tgtEl>
                                          <p:spTgt spid="57"/>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53"/>
                                        </p:tgtEl>
                                        <p:attrNameLst>
                                          <p:attrName>style.visibility</p:attrName>
                                        </p:attrNameLst>
                                      </p:cBhvr>
                                      <p:to>
                                        <p:strVal val="visible"/>
                                      </p:to>
                                    </p:set>
                                    <p:animEffect transition="in" filter="fade">
                                      <p:cBhvr>
                                        <p:cTn id="91" dur="1000"/>
                                        <p:tgtEl>
                                          <p:spTgt spid="53"/>
                                        </p:tgtEl>
                                      </p:cBhvr>
                                    </p:animEffect>
                                    <p:anim calcmode="lin" valueType="num">
                                      <p:cBhvr>
                                        <p:cTn id="92" dur="1000" fill="hold"/>
                                        <p:tgtEl>
                                          <p:spTgt spid="53"/>
                                        </p:tgtEl>
                                        <p:attrNameLst>
                                          <p:attrName>ppt_x</p:attrName>
                                        </p:attrNameLst>
                                      </p:cBhvr>
                                      <p:tavLst>
                                        <p:tav tm="0">
                                          <p:val>
                                            <p:strVal val="#ppt_x"/>
                                          </p:val>
                                        </p:tav>
                                        <p:tav tm="100000">
                                          <p:val>
                                            <p:strVal val="#ppt_x"/>
                                          </p:val>
                                        </p:tav>
                                      </p:tavLst>
                                    </p:anim>
                                    <p:anim calcmode="lin" valueType="num">
                                      <p:cBhvr>
                                        <p:cTn id="93" dur="1000" fill="hold"/>
                                        <p:tgtEl>
                                          <p:spTgt spid="53"/>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60"/>
                                        </p:tgtEl>
                                        <p:attrNameLst>
                                          <p:attrName>style.visibility</p:attrName>
                                        </p:attrNameLst>
                                      </p:cBhvr>
                                      <p:to>
                                        <p:strVal val="visible"/>
                                      </p:to>
                                    </p:set>
                                    <p:animEffect transition="in" filter="fade">
                                      <p:cBhvr>
                                        <p:cTn id="96" dur="1000"/>
                                        <p:tgtEl>
                                          <p:spTgt spid="60"/>
                                        </p:tgtEl>
                                      </p:cBhvr>
                                    </p:animEffect>
                                    <p:anim calcmode="lin" valueType="num">
                                      <p:cBhvr>
                                        <p:cTn id="97" dur="1000" fill="hold"/>
                                        <p:tgtEl>
                                          <p:spTgt spid="60"/>
                                        </p:tgtEl>
                                        <p:attrNameLst>
                                          <p:attrName>ppt_x</p:attrName>
                                        </p:attrNameLst>
                                      </p:cBhvr>
                                      <p:tavLst>
                                        <p:tav tm="0">
                                          <p:val>
                                            <p:strVal val="#ppt_x"/>
                                          </p:val>
                                        </p:tav>
                                        <p:tav tm="100000">
                                          <p:val>
                                            <p:strVal val="#ppt_x"/>
                                          </p:val>
                                        </p:tav>
                                      </p:tavLst>
                                    </p:anim>
                                    <p:anim calcmode="lin" valueType="num">
                                      <p:cBhvr>
                                        <p:cTn id="98" dur="1000" fill="hold"/>
                                        <p:tgtEl>
                                          <p:spTgt spid="60"/>
                                        </p:tgtEl>
                                        <p:attrNameLst>
                                          <p:attrName>ppt_y</p:attrName>
                                        </p:attrNameLst>
                                      </p:cBhvr>
                                      <p:tavLst>
                                        <p:tav tm="0">
                                          <p:val>
                                            <p:strVal val="#ppt_y+.1"/>
                                          </p:val>
                                        </p:tav>
                                        <p:tav tm="100000">
                                          <p:val>
                                            <p:strVal val="#ppt_y"/>
                                          </p:val>
                                        </p:tav>
                                      </p:tavLst>
                                    </p:anim>
                                  </p:childTnLst>
                                </p:cTn>
                              </p:par>
                              <p:par>
                                <p:cTn id="99" presetID="42" presetClass="entr" presetSubtype="0" fill="hold" nodeType="withEffect">
                                  <p:stCondLst>
                                    <p:cond delay="0"/>
                                  </p:stCondLst>
                                  <p:childTnLst>
                                    <p:set>
                                      <p:cBhvr>
                                        <p:cTn id="100" dur="1" fill="hold">
                                          <p:stCondLst>
                                            <p:cond delay="0"/>
                                          </p:stCondLst>
                                        </p:cTn>
                                        <p:tgtEl>
                                          <p:spTgt spid="61"/>
                                        </p:tgtEl>
                                        <p:attrNameLst>
                                          <p:attrName>style.visibility</p:attrName>
                                        </p:attrNameLst>
                                      </p:cBhvr>
                                      <p:to>
                                        <p:strVal val="visible"/>
                                      </p:to>
                                    </p:set>
                                    <p:animEffect transition="in" filter="fade">
                                      <p:cBhvr>
                                        <p:cTn id="101" dur="1000"/>
                                        <p:tgtEl>
                                          <p:spTgt spid="61"/>
                                        </p:tgtEl>
                                      </p:cBhvr>
                                    </p:animEffect>
                                    <p:anim calcmode="lin" valueType="num">
                                      <p:cBhvr>
                                        <p:cTn id="102" dur="1000" fill="hold"/>
                                        <p:tgtEl>
                                          <p:spTgt spid="61"/>
                                        </p:tgtEl>
                                        <p:attrNameLst>
                                          <p:attrName>ppt_x</p:attrName>
                                        </p:attrNameLst>
                                      </p:cBhvr>
                                      <p:tavLst>
                                        <p:tav tm="0">
                                          <p:val>
                                            <p:strVal val="#ppt_x"/>
                                          </p:val>
                                        </p:tav>
                                        <p:tav tm="100000">
                                          <p:val>
                                            <p:strVal val="#ppt_x"/>
                                          </p:val>
                                        </p:tav>
                                      </p:tavLst>
                                    </p:anim>
                                    <p:anim calcmode="lin" valueType="num">
                                      <p:cBhvr>
                                        <p:cTn id="103" dur="1000" fill="hold"/>
                                        <p:tgtEl>
                                          <p:spTgt spid="61"/>
                                        </p:tgtEl>
                                        <p:attrNameLst>
                                          <p:attrName>ppt_y</p:attrName>
                                        </p:attrNameLst>
                                      </p:cBhvr>
                                      <p:tavLst>
                                        <p:tav tm="0">
                                          <p:val>
                                            <p:strVal val="#ppt_y+.1"/>
                                          </p:val>
                                        </p:tav>
                                        <p:tav tm="100000">
                                          <p:val>
                                            <p:strVal val="#ppt_y"/>
                                          </p:val>
                                        </p:tav>
                                      </p:tavLst>
                                    </p:anim>
                                  </p:childTnLst>
                                </p:cTn>
                              </p:par>
                              <p:par>
                                <p:cTn id="104" presetID="42" presetClass="entr" presetSubtype="0" fill="hold" nodeType="withEffect">
                                  <p:stCondLst>
                                    <p:cond delay="0"/>
                                  </p:stCondLst>
                                  <p:childTnLst>
                                    <p:set>
                                      <p:cBhvr>
                                        <p:cTn id="105" dur="1" fill="hold">
                                          <p:stCondLst>
                                            <p:cond delay="0"/>
                                          </p:stCondLst>
                                        </p:cTn>
                                        <p:tgtEl>
                                          <p:spTgt spid="26"/>
                                        </p:tgtEl>
                                        <p:attrNameLst>
                                          <p:attrName>style.visibility</p:attrName>
                                        </p:attrNameLst>
                                      </p:cBhvr>
                                      <p:to>
                                        <p:strVal val="visible"/>
                                      </p:to>
                                    </p:set>
                                    <p:animEffect transition="in" filter="fade">
                                      <p:cBhvr>
                                        <p:cTn id="106" dur="1000"/>
                                        <p:tgtEl>
                                          <p:spTgt spid="26"/>
                                        </p:tgtEl>
                                      </p:cBhvr>
                                    </p:animEffect>
                                    <p:anim calcmode="lin" valueType="num">
                                      <p:cBhvr>
                                        <p:cTn id="107" dur="1000" fill="hold"/>
                                        <p:tgtEl>
                                          <p:spTgt spid="26"/>
                                        </p:tgtEl>
                                        <p:attrNameLst>
                                          <p:attrName>ppt_x</p:attrName>
                                        </p:attrNameLst>
                                      </p:cBhvr>
                                      <p:tavLst>
                                        <p:tav tm="0">
                                          <p:val>
                                            <p:strVal val="#ppt_x"/>
                                          </p:val>
                                        </p:tav>
                                        <p:tav tm="100000">
                                          <p:val>
                                            <p:strVal val="#ppt_x"/>
                                          </p:val>
                                        </p:tav>
                                      </p:tavLst>
                                    </p:anim>
                                    <p:anim calcmode="lin" valueType="num">
                                      <p:cBhvr>
                                        <p:cTn id="108"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41" grpId="0"/>
      <p:bldP spid="84" grpId="0" animBg="1"/>
      <p:bldP spid="6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7493175" cy="1975926"/>
          </a:xfrm>
        </p:spPr>
        <p:txBody>
          <a:bodyPr/>
          <a:lstStyle/>
          <a:p>
            <a:r>
              <a:rPr lang="en-US" dirty="0"/>
              <a:t>What</a:t>
            </a:r>
          </a:p>
          <a:p>
            <a:pPr lvl="1"/>
            <a:r>
              <a:rPr lang="en-US" dirty="0"/>
              <a:t>You should avoid custom list templates for your list instances</a:t>
            </a:r>
          </a:p>
          <a:p>
            <a:r>
              <a:rPr lang="en-US" dirty="0"/>
              <a:t>Why</a:t>
            </a:r>
          </a:p>
          <a:p>
            <a:pPr lvl="1"/>
            <a:r>
              <a:rPr lang="en-US" dirty="0"/>
              <a:t>Custom list template has unique identifier and it creates dependency on the list instances to the schema.xml file of the list template</a:t>
            </a:r>
          </a:p>
          <a:p>
            <a:r>
              <a:rPr lang="en-US" dirty="0"/>
              <a:t>How</a:t>
            </a:r>
          </a:p>
          <a:p>
            <a:pPr lvl="1"/>
            <a:r>
              <a:rPr lang="en-US" dirty="0"/>
              <a:t>Consider using code to provisioning specific instances or use custom schema option with instances. List events for newly created lists in sites</a:t>
            </a:r>
          </a:p>
        </p:txBody>
      </p:sp>
      <p:sp>
        <p:nvSpPr>
          <p:cNvPr id="3" name="Title 2"/>
          <p:cNvSpPr>
            <a:spLocks noGrp="1"/>
          </p:cNvSpPr>
          <p:nvPr>
            <p:ph type="title"/>
          </p:nvPr>
        </p:nvSpPr>
        <p:spPr/>
        <p:txBody>
          <a:bodyPr/>
          <a:lstStyle/>
          <a:p>
            <a:r>
              <a:rPr lang="en-US"/>
              <a:t>List template challenge</a:t>
            </a:r>
            <a:endParaRPr lang="en-US"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287" y="1424"/>
            <a:ext cx="4174951" cy="6854790"/>
          </a:xfrm>
          <a:prstGeom prst="rect">
            <a:avLst/>
          </a:prstGeom>
        </p:spPr>
      </p:pic>
    </p:spTree>
    <p:extLst>
      <p:ext uri="{BB962C8B-B14F-4D97-AF65-F5344CB8AC3E}">
        <p14:creationId xmlns:p14="http://schemas.microsoft.com/office/powerpoint/2010/main" val="682386298"/>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4569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7412537" cy="1975926"/>
          </a:xfrm>
        </p:spPr>
        <p:txBody>
          <a:bodyPr/>
          <a:lstStyle/>
          <a:p>
            <a:r>
              <a:rPr lang="en-US" dirty="0"/>
              <a:t>What</a:t>
            </a:r>
          </a:p>
          <a:p>
            <a:pPr lvl="1"/>
            <a:r>
              <a:rPr lang="en-US" dirty="0"/>
              <a:t>Do not use custom fields with you farm solutions</a:t>
            </a:r>
          </a:p>
          <a:p>
            <a:r>
              <a:rPr lang="en-US" dirty="0"/>
              <a:t>Why</a:t>
            </a:r>
          </a:p>
          <a:p>
            <a:pPr lvl="1"/>
            <a:r>
              <a:rPr lang="en-US" dirty="0"/>
              <a:t>Data stored in the database will have dependency on the custom field type, which will cause challenges in migration scenarios</a:t>
            </a:r>
          </a:p>
          <a:p>
            <a:r>
              <a:rPr lang="en-US" dirty="0"/>
              <a:t>How</a:t>
            </a:r>
          </a:p>
          <a:p>
            <a:pPr lvl="1"/>
            <a:r>
              <a:rPr lang="en-US" dirty="0"/>
              <a:t>Consider using only field controls for presentation or use client side rendering for list editor overrides</a:t>
            </a:r>
          </a:p>
        </p:txBody>
      </p:sp>
      <p:sp>
        <p:nvSpPr>
          <p:cNvPr id="3" name="Title 2"/>
          <p:cNvSpPr>
            <a:spLocks noGrp="1"/>
          </p:cNvSpPr>
          <p:nvPr>
            <p:ph type="title"/>
          </p:nvPr>
        </p:nvSpPr>
        <p:spPr/>
        <p:txBody>
          <a:bodyPr/>
          <a:lstStyle/>
          <a:p>
            <a:r>
              <a:rPr lang="en-US"/>
              <a:t>Custom field challenge</a:t>
            </a:r>
            <a:endParaRPr lang="en-US"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7579" r="21848"/>
          <a:stretch/>
        </p:blipFill>
        <p:spPr>
          <a:xfrm flipH="1">
            <a:off x="8012287" y="1424"/>
            <a:ext cx="4174951" cy="6854790"/>
          </a:xfrm>
          <a:prstGeom prst="rect">
            <a:avLst/>
          </a:prstGeom>
        </p:spPr>
      </p:pic>
    </p:spTree>
    <p:extLst>
      <p:ext uri="{BB962C8B-B14F-4D97-AF65-F5344CB8AC3E}">
        <p14:creationId xmlns:p14="http://schemas.microsoft.com/office/powerpoint/2010/main" val="639844510"/>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Recommendations</a:t>
            </a:r>
            <a:endParaRPr lang="en-US" dirty="0"/>
          </a:p>
        </p:txBody>
      </p:sp>
      <p:sp>
        <p:nvSpPr>
          <p:cNvPr id="23" name="Rectangle 22"/>
          <p:cNvSpPr/>
          <p:nvPr/>
        </p:nvSpPr>
        <p:spPr bwMode="auto">
          <a:xfrm>
            <a:off x="-38281" y="2434949"/>
            <a:ext cx="12227106"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grpSp>
        <p:nvGrpSpPr>
          <p:cNvPr id="5" name="Group 4"/>
          <p:cNvGrpSpPr/>
          <p:nvPr/>
        </p:nvGrpSpPr>
        <p:grpSpPr>
          <a:xfrm>
            <a:off x="3554587" y="2560758"/>
            <a:ext cx="1873901" cy="1800950"/>
            <a:chOff x="3496879" y="2742525"/>
            <a:chExt cx="1873901" cy="1800950"/>
          </a:xfrm>
        </p:grpSpPr>
        <p:sp>
          <p:nvSpPr>
            <p:cNvPr id="30" name="TextBox 29"/>
            <p:cNvSpPr txBox="1"/>
            <p:nvPr/>
          </p:nvSpPr>
          <p:spPr>
            <a:xfrm>
              <a:off x="3496879" y="3620145"/>
              <a:ext cx="1873901" cy="923330"/>
            </a:xfrm>
            <a:prstGeom prst="rect">
              <a:avLst/>
            </a:prstGeom>
            <a:noFill/>
          </p:spPr>
          <p:txBody>
            <a:bodyPr wrap="square" lIns="0" tIns="0" rIns="0" bIns="0" rtlCol="0">
              <a:spAutoFit/>
            </a:bodyPr>
            <a:lstStyle/>
            <a:p>
              <a:pPr algn="ctr"/>
              <a:r>
                <a:rPr lang="en-US" sz="2000" spc="-70" dirty="0">
                  <a:solidFill>
                    <a:schemeClr val="bg1"/>
                  </a:solidFill>
                </a:rPr>
                <a:t>Use analyses tooling for technical analyses</a:t>
              </a:r>
            </a:p>
          </p:txBody>
        </p:sp>
        <p:pic>
          <p:nvPicPr>
            <p:cNvPr id="48" name="Picture 47"/>
            <p:cNvPicPr>
              <a:picLocks noChangeAspect="1"/>
            </p:cNvPicPr>
            <p:nvPr/>
          </p:nvPicPr>
          <p:blipFill>
            <a:blip r:embed="rId3"/>
            <a:stretch>
              <a:fillRect/>
            </a:stretch>
          </p:blipFill>
          <p:spPr>
            <a:xfrm>
              <a:off x="4077148" y="2742525"/>
              <a:ext cx="713362" cy="876727"/>
            </a:xfrm>
            <a:prstGeom prst="rect">
              <a:avLst/>
            </a:prstGeom>
          </p:spPr>
        </p:pic>
      </p:grpSp>
      <p:grpSp>
        <p:nvGrpSpPr>
          <p:cNvPr id="4" name="Group 3"/>
          <p:cNvGrpSpPr/>
          <p:nvPr/>
        </p:nvGrpSpPr>
        <p:grpSpPr>
          <a:xfrm>
            <a:off x="6150340" y="2635009"/>
            <a:ext cx="2259280" cy="1853046"/>
            <a:chOff x="6150340" y="2690429"/>
            <a:chExt cx="2259280" cy="1853046"/>
          </a:xfrm>
        </p:grpSpPr>
        <p:sp>
          <p:nvSpPr>
            <p:cNvPr id="37" name="TextBox 36"/>
            <p:cNvSpPr txBox="1"/>
            <p:nvPr/>
          </p:nvSpPr>
          <p:spPr>
            <a:xfrm>
              <a:off x="6292772" y="3620145"/>
              <a:ext cx="1886362" cy="923330"/>
            </a:xfrm>
            <a:prstGeom prst="rect">
              <a:avLst/>
            </a:prstGeom>
            <a:noFill/>
          </p:spPr>
          <p:txBody>
            <a:bodyPr wrap="square" lIns="0" tIns="0" rIns="0" bIns="0" rtlCol="0">
              <a:spAutoFit/>
            </a:bodyPr>
            <a:lstStyle/>
            <a:p>
              <a:pPr algn="ctr"/>
              <a:r>
                <a:rPr lang="en-US" sz="2000" spc="-70" dirty="0">
                  <a:solidFill>
                    <a:schemeClr val="bg1"/>
                  </a:solidFill>
                </a:rPr>
                <a:t>Transform end user experience, not code</a:t>
              </a:r>
            </a:p>
          </p:txBody>
        </p:sp>
        <p:pic>
          <p:nvPicPr>
            <p:cNvPr id="19" name="Picture 18"/>
            <p:cNvPicPr>
              <a:picLocks noChangeAspect="1"/>
            </p:cNvPicPr>
            <p:nvPr/>
          </p:nvPicPr>
          <p:blipFill>
            <a:blip r:embed="rId4"/>
            <a:stretch>
              <a:fillRect/>
            </a:stretch>
          </p:blipFill>
          <p:spPr>
            <a:xfrm>
              <a:off x="6150340" y="2690429"/>
              <a:ext cx="2259280" cy="891728"/>
            </a:xfrm>
            <a:prstGeom prst="rect">
              <a:avLst/>
            </a:prstGeom>
          </p:spPr>
        </p:pic>
      </p:grpSp>
      <p:grpSp>
        <p:nvGrpSpPr>
          <p:cNvPr id="3" name="Group 2"/>
          <p:cNvGrpSpPr/>
          <p:nvPr/>
        </p:nvGrpSpPr>
        <p:grpSpPr>
          <a:xfrm>
            <a:off x="9049432" y="2641667"/>
            <a:ext cx="2658092" cy="1746563"/>
            <a:chOff x="9049432" y="2641667"/>
            <a:chExt cx="2658092" cy="1746563"/>
          </a:xfrm>
        </p:grpSpPr>
        <p:sp>
          <p:nvSpPr>
            <p:cNvPr id="39" name="TextBox 38"/>
            <p:cNvSpPr txBox="1"/>
            <p:nvPr/>
          </p:nvSpPr>
          <p:spPr>
            <a:xfrm>
              <a:off x="9822930" y="2999568"/>
              <a:ext cx="1884594" cy="923330"/>
            </a:xfrm>
            <a:prstGeom prst="rect">
              <a:avLst/>
            </a:prstGeom>
            <a:noFill/>
          </p:spPr>
          <p:txBody>
            <a:bodyPr wrap="square" lIns="0" tIns="0" rIns="0" bIns="0" rtlCol="0">
              <a:spAutoFit/>
            </a:bodyPr>
            <a:lstStyle/>
            <a:p>
              <a:pPr algn="ctr"/>
              <a:r>
                <a:rPr lang="en-US" sz="2000" spc="-70" dirty="0">
                  <a:solidFill>
                    <a:schemeClr val="bg1"/>
                  </a:solidFill>
                </a:rPr>
                <a:t>Understand impact of farm solution</a:t>
              </a:r>
            </a:p>
          </p:txBody>
        </p:sp>
        <p:pic>
          <p:nvPicPr>
            <p:cNvPr id="20" name="Picture 19"/>
            <p:cNvPicPr>
              <a:picLocks noChangeAspect="1"/>
            </p:cNvPicPr>
            <p:nvPr/>
          </p:nvPicPr>
          <p:blipFill>
            <a:blip r:embed="rId5"/>
            <a:stretch>
              <a:fillRect/>
            </a:stretch>
          </p:blipFill>
          <p:spPr>
            <a:xfrm>
              <a:off x="9049432" y="2641667"/>
              <a:ext cx="919688" cy="1746563"/>
            </a:xfrm>
            <a:prstGeom prst="rect">
              <a:avLst/>
            </a:prstGeom>
          </p:spPr>
        </p:pic>
      </p:grpSp>
      <p:grpSp>
        <p:nvGrpSpPr>
          <p:cNvPr id="7" name="Group 6"/>
          <p:cNvGrpSpPr/>
          <p:nvPr/>
        </p:nvGrpSpPr>
        <p:grpSpPr>
          <a:xfrm>
            <a:off x="728196" y="2579706"/>
            <a:ext cx="2060557" cy="1863944"/>
            <a:chOff x="728196" y="2607416"/>
            <a:chExt cx="2060557" cy="1863944"/>
          </a:xfrm>
        </p:grpSpPr>
        <p:sp>
          <p:nvSpPr>
            <p:cNvPr id="24" name="TextBox 23"/>
            <p:cNvSpPr txBox="1"/>
            <p:nvPr/>
          </p:nvSpPr>
          <p:spPr>
            <a:xfrm>
              <a:off x="728196" y="3548030"/>
              <a:ext cx="2060557" cy="923330"/>
            </a:xfrm>
            <a:prstGeom prst="rect">
              <a:avLst/>
            </a:prstGeom>
            <a:noFill/>
          </p:spPr>
          <p:txBody>
            <a:bodyPr wrap="square" lIns="0" tIns="0" rIns="0" bIns="0" rtlCol="0">
              <a:spAutoFit/>
            </a:bodyPr>
            <a:lstStyle/>
            <a:p>
              <a:pPr algn="ctr"/>
              <a:r>
                <a:rPr lang="en-US" sz="2000" spc="-70" dirty="0">
                  <a:solidFill>
                    <a:schemeClr val="bg1"/>
                  </a:solidFill>
                </a:rPr>
                <a:t>Make sure that you have detailed inventory</a:t>
              </a:r>
            </a:p>
          </p:txBody>
        </p:sp>
        <p:pic>
          <p:nvPicPr>
            <p:cNvPr id="22" name="Picture 21"/>
            <p:cNvPicPr>
              <a:picLocks noChangeAspect="1"/>
            </p:cNvPicPr>
            <p:nvPr/>
          </p:nvPicPr>
          <p:blipFill>
            <a:blip r:embed="rId6"/>
            <a:stretch>
              <a:fillRect/>
            </a:stretch>
          </p:blipFill>
          <p:spPr>
            <a:xfrm>
              <a:off x="1227689" y="2607416"/>
              <a:ext cx="1061570" cy="957309"/>
            </a:xfrm>
            <a:prstGeom prst="rect">
              <a:avLst/>
            </a:prstGeom>
          </p:spPr>
        </p:pic>
      </p:grpSp>
    </p:spTree>
    <p:extLst>
      <p:ext uri="{BB962C8B-B14F-4D97-AF65-F5344CB8AC3E}">
        <p14:creationId xmlns:p14="http://schemas.microsoft.com/office/powerpoint/2010/main" val="220202994"/>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42" presetClass="entr" presetSubtype="0" fill="hold" nodeType="withEffect">
                                  <p:stCondLst>
                                    <p:cond delay="15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1000"/>
                                        <p:tgtEl>
                                          <p:spTgt spid="3"/>
                                        </p:tgtEl>
                                      </p:cBhvr>
                                    </p:animEffect>
                                    <p:anim calcmode="lin" valueType="num">
                                      <p:cBhvr>
                                        <p:cTn id="26" dur="1000" fill="hold"/>
                                        <p:tgtEl>
                                          <p:spTgt spid="3"/>
                                        </p:tgtEl>
                                        <p:attrNameLst>
                                          <p:attrName>ppt_x</p:attrName>
                                        </p:attrNameLst>
                                      </p:cBhvr>
                                      <p:tavLst>
                                        <p:tav tm="0">
                                          <p:val>
                                            <p:strVal val="#ppt_x"/>
                                          </p:val>
                                        </p:tav>
                                        <p:tav tm="100000">
                                          <p:val>
                                            <p:strVal val="#ppt_x"/>
                                          </p:val>
                                        </p:tav>
                                      </p:tavLst>
                                    </p:anim>
                                    <p:anim calcmode="lin" valueType="num">
                                      <p:cBhvr>
                                        <p:cTn id="2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6882" b="8477"/>
          <a:stretch/>
        </p:blipFill>
        <p:spPr>
          <a:xfrm>
            <a:off x="0" y="-14514"/>
            <a:ext cx="12188825" cy="6872514"/>
          </a:xfrm>
          <a:prstGeom prst="rect">
            <a:avLst/>
          </a:prstGeom>
        </p:spPr>
      </p:pic>
      <p:sp>
        <p:nvSpPr>
          <p:cNvPr id="6" name="Rectangle 5"/>
          <p:cNvSpPr/>
          <p:nvPr/>
        </p:nvSpPr>
        <p:spPr bwMode="auto">
          <a:xfrm rot="16200000" flipH="1" flipV="1">
            <a:off x="2637992" y="-2689919"/>
            <a:ext cx="6871646" cy="12224192"/>
          </a:xfrm>
          <a:prstGeom prst="rect">
            <a:avLst/>
          </a:prstGeom>
          <a:gradFill>
            <a:gsLst>
              <a:gs pos="40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7" name="Title 1"/>
          <p:cNvSpPr txBox="1">
            <a:spLocks/>
          </p:cNvSpPr>
          <p:nvPr/>
        </p:nvSpPr>
        <p:spPr>
          <a:xfrm>
            <a:off x="425133" y="2781648"/>
            <a:ext cx="6441267" cy="1218478"/>
          </a:xfrm>
          <a:prstGeom prst="rect">
            <a:avLst/>
          </a:prstGeom>
        </p:spPr>
        <p:txBody>
          <a:bodyPr/>
          <a:lst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a:lstStyle>
          <a:p>
            <a:pPr>
              <a:lnSpc>
                <a:spcPct val="80000"/>
              </a:lnSpc>
            </a:pPr>
            <a:r>
              <a:rPr lang="en-US" sz="7200" dirty="0">
                <a:solidFill>
                  <a:schemeClr val="bg1"/>
                </a:solidFill>
              </a:rPr>
              <a:t>Questions?</a:t>
            </a:r>
          </a:p>
        </p:txBody>
      </p:sp>
    </p:spTree>
    <p:extLst>
      <p:ext uri="{BB962C8B-B14F-4D97-AF65-F5344CB8AC3E}">
        <p14:creationId xmlns:p14="http://schemas.microsoft.com/office/powerpoint/2010/main" val="334022095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9867505" y="6171859"/>
            <a:ext cx="2236865" cy="65120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pic>
        <p:nvPicPr>
          <p:cNvPr id="185" name="Picture 184"/>
          <p:cNvPicPr>
            <a:picLocks noChangeAspect="1"/>
          </p:cNvPicPr>
          <p:nvPr/>
        </p:nvPicPr>
        <p:blipFill>
          <a:blip r:embed="rId3"/>
          <a:stretch>
            <a:fillRect/>
          </a:stretch>
        </p:blipFill>
        <p:spPr>
          <a:xfrm>
            <a:off x="164822" y="19601"/>
            <a:ext cx="5044280" cy="1840778"/>
          </a:xfrm>
          <a:prstGeom prst="rect">
            <a:avLst/>
          </a:prstGeom>
        </p:spPr>
      </p:pic>
      <p:grpSp>
        <p:nvGrpSpPr>
          <p:cNvPr id="561" name="Group 560"/>
          <p:cNvGrpSpPr/>
          <p:nvPr/>
        </p:nvGrpSpPr>
        <p:grpSpPr>
          <a:xfrm>
            <a:off x="6017582" y="1910761"/>
            <a:ext cx="5374985" cy="2701429"/>
            <a:chOff x="6017576" y="1174439"/>
            <a:chExt cx="5486400" cy="2757425"/>
          </a:xfrm>
        </p:grpSpPr>
        <p:sp>
          <p:nvSpPr>
            <p:cNvPr id="526" name="Rectangle 5"/>
            <p:cNvSpPr/>
            <p:nvPr/>
          </p:nvSpPr>
          <p:spPr bwMode="auto">
            <a:xfrm>
              <a:off x="6017576" y="1174439"/>
              <a:ext cx="5486400" cy="2757425"/>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82265" tIns="89583" rIns="33597" bIns="33597" rtlCol="0" anchor="ctr" anchorCtr="0"/>
            <a:lstStyle/>
            <a:p>
              <a:pPr>
                <a:spcBef>
                  <a:spcPts val="1763"/>
                </a:spcBef>
              </a:pPr>
              <a:r>
                <a:rPr lang="en-US" sz="2744" dirty="0">
                  <a:solidFill>
                    <a:schemeClr val="bg1"/>
                  </a:solidFill>
                </a:rPr>
                <a:t>SharePoint Framework</a:t>
              </a:r>
            </a:p>
            <a:p>
              <a:pPr>
                <a:spcBef>
                  <a:spcPts val="1763"/>
                </a:spcBef>
              </a:pPr>
              <a:r>
                <a:rPr lang="en-US" sz="2744" dirty="0">
                  <a:solidFill>
                    <a:schemeClr val="bg1"/>
                  </a:solidFill>
                </a:rPr>
                <a:t>SharePoint add-ins</a:t>
              </a:r>
            </a:p>
            <a:p>
              <a:pPr>
                <a:spcBef>
                  <a:spcPts val="1763"/>
                </a:spcBef>
              </a:pPr>
              <a:r>
                <a:rPr lang="en-US" sz="2744" dirty="0">
                  <a:solidFill>
                    <a:schemeClr val="bg1"/>
                  </a:solidFill>
                </a:rPr>
                <a:t>Microsoft Graph</a:t>
              </a:r>
            </a:p>
            <a:p>
              <a:pPr>
                <a:spcBef>
                  <a:spcPts val="1763"/>
                </a:spcBef>
              </a:pPr>
              <a:r>
                <a:rPr lang="en-US" sz="2744" dirty="0">
                  <a:solidFill>
                    <a:schemeClr val="bg1"/>
                  </a:solidFill>
                </a:rPr>
                <a:t>Remote API access</a:t>
              </a:r>
            </a:p>
          </p:txBody>
        </p:sp>
        <p:sp>
          <p:nvSpPr>
            <p:cNvPr id="527" name="Rectangle 6"/>
            <p:cNvSpPr/>
            <p:nvPr/>
          </p:nvSpPr>
          <p:spPr bwMode="auto">
            <a:xfrm>
              <a:off x="6017576" y="1174439"/>
              <a:ext cx="137160" cy="2757425"/>
            </a:xfrm>
            <a:prstGeom prst="rect">
              <a:avLst/>
            </a:prstGeom>
            <a:solidFill>
              <a:schemeClr val="accent6">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03709" y="1910761"/>
            <a:ext cx="5374985" cy="2686256"/>
            <a:chOff x="401419" y="1910149"/>
            <a:chExt cx="5377148" cy="2687337"/>
          </a:xfrm>
        </p:grpSpPr>
        <p:sp>
          <p:nvSpPr>
            <p:cNvPr id="1381" name="Rectangle 11"/>
            <p:cNvSpPr/>
            <p:nvPr/>
          </p:nvSpPr>
          <p:spPr bwMode="auto">
            <a:xfrm>
              <a:off x="401419" y="1910149"/>
              <a:ext cx="5377148" cy="268733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82265" tIns="89583" rIns="33597" bIns="33597" rtlCol="0" anchor="ctr" anchorCtr="0"/>
            <a:lstStyle/>
            <a:p>
              <a:pPr>
                <a:spcBef>
                  <a:spcPts val="1763"/>
                </a:spcBef>
              </a:pPr>
              <a:r>
                <a:rPr lang="en-US" sz="2744" dirty="0">
                  <a:solidFill>
                    <a:schemeClr val="bg1"/>
                  </a:solidFill>
                </a:rPr>
                <a:t>Reusable code samples</a:t>
              </a:r>
            </a:p>
            <a:p>
              <a:pPr>
                <a:spcBef>
                  <a:spcPts val="1763"/>
                </a:spcBef>
              </a:pPr>
              <a:r>
                <a:rPr lang="en-US" sz="2744" dirty="0">
                  <a:solidFill>
                    <a:schemeClr val="bg1"/>
                  </a:solidFill>
                </a:rPr>
                <a:t>Guidance documentation</a:t>
              </a:r>
            </a:p>
            <a:p>
              <a:pPr>
                <a:spcBef>
                  <a:spcPts val="1763"/>
                </a:spcBef>
              </a:pPr>
              <a:r>
                <a:rPr lang="en-US" sz="2744" dirty="0">
                  <a:solidFill>
                    <a:schemeClr val="bg1"/>
                  </a:solidFill>
                </a:rPr>
                <a:t>Monthly community calls</a:t>
              </a:r>
            </a:p>
            <a:p>
              <a:pPr>
                <a:spcBef>
                  <a:spcPts val="1763"/>
                </a:spcBef>
              </a:pPr>
              <a:r>
                <a:rPr lang="en-US" sz="2744" dirty="0">
                  <a:solidFill>
                    <a:schemeClr val="bg1"/>
                  </a:solidFill>
                </a:rPr>
                <a:t>Case Studies</a:t>
              </a:r>
            </a:p>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583" tIns="89583" rIns="33597" bIns="33597" rtlCol="0" anchor="b" anchorCtr="0"/>
            <a:lstStyle/>
            <a:p>
              <a:pPr algn="ctr" defTabSz="913489"/>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sp>
        <p:nvSpPr>
          <p:cNvPr id="1292" name="Freeform 293"/>
          <p:cNvSpPr>
            <a:spLocks/>
          </p:cNvSpPr>
          <p:nvPr/>
        </p:nvSpPr>
        <p:spPr bwMode="auto">
          <a:xfrm>
            <a:off x="8705076" y="4850488"/>
            <a:ext cx="882820" cy="199380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3" name="Freeform 294"/>
          <p:cNvSpPr>
            <a:spLocks/>
          </p:cNvSpPr>
          <p:nvPr/>
        </p:nvSpPr>
        <p:spPr bwMode="auto">
          <a:xfrm>
            <a:off x="9521181" y="4912702"/>
            <a:ext cx="647579" cy="1933746"/>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4" name="Freeform 295"/>
          <p:cNvSpPr>
            <a:spLocks/>
          </p:cNvSpPr>
          <p:nvPr/>
        </p:nvSpPr>
        <p:spPr bwMode="auto">
          <a:xfrm>
            <a:off x="11216606" y="5095170"/>
            <a:ext cx="587379" cy="1749119"/>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95" name="Freeform 296"/>
          <p:cNvSpPr>
            <a:spLocks/>
          </p:cNvSpPr>
          <p:nvPr/>
        </p:nvSpPr>
        <p:spPr bwMode="auto">
          <a:xfrm>
            <a:off x="10268016" y="4910319"/>
            <a:ext cx="890017" cy="1933973"/>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8" name="Freeform 389"/>
          <p:cNvSpPr>
            <a:spLocks/>
          </p:cNvSpPr>
          <p:nvPr/>
        </p:nvSpPr>
        <p:spPr bwMode="auto">
          <a:xfrm flipH="1">
            <a:off x="7652724" y="4836656"/>
            <a:ext cx="890609" cy="2010457"/>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9" name="Freeform 390"/>
          <p:cNvSpPr>
            <a:spLocks/>
          </p:cNvSpPr>
          <p:nvPr/>
        </p:nvSpPr>
        <p:spPr bwMode="auto">
          <a:xfrm flipH="1">
            <a:off x="6919146" y="4983421"/>
            <a:ext cx="621231" cy="1863693"/>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7" name="Group 6"/>
          <p:cNvGrpSpPr/>
          <p:nvPr/>
        </p:nvGrpSpPr>
        <p:grpSpPr>
          <a:xfrm>
            <a:off x="7159651" y="4735115"/>
            <a:ext cx="748333" cy="2113051"/>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grpSp>
        <p:nvGrpSpPr>
          <p:cNvPr id="11" name="Group 10"/>
          <p:cNvGrpSpPr/>
          <p:nvPr/>
        </p:nvGrpSpPr>
        <p:grpSpPr>
          <a:xfrm>
            <a:off x="10817004" y="4762186"/>
            <a:ext cx="792696" cy="2084213"/>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nvGrpSpPr>
          <p:cNvPr id="10" name="Group 9"/>
          <p:cNvGrpSpPr/>
          <p:nvPr/>
        </p:nvGrpSpPr>
        <p:grpSpPr>
          <a:xfrm>
            <a:off x="10011979" y="4612885"/>
            <a:ext cx="770139" cy="2234660"/>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nvGrpSpPr>
          <p:cNvPr id="12" name="Group 11"/>
          <p:cNvGrpSpPr/>
          <p:nvPr/>
        </p:nvGrpSpPr>
        <p:grpSpPr>
          <a:xfrm>
            <a:off x="9102316" y="4612884"/>
            <a:ext cx="1290867" cy="2233603"/>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grpSp>
        <p:nvGrpSpPr>
          <p:cNvPr id="560" name="Group 559"/>
          <p:cNvGrpSpPr/>
          <p:nvPr/>
        </p:nvGrpSpPr>
        <p:grpSpPr>
          <a:xfrm>
            <a:off x="8120494" y="4573539"/>
            <a:ext cx="721642" cy="2273575"/>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a:p>
                <a:pPr defTabSz="913766"/>
                <a:endParaRPr lang="en-US" sz="1798" dirty="0">
                  <a:solidFill>
                    <a:srgbClr val="404040"/>
                  </a:solidFill>
                </a:endParaRPr>
              </a:p>
              <a:p>
                <a:pPr defTabSz="913766"/>
                <a:endParaRPr lang="en-US" sz="1798"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89583" tIns="44792" rIns="89583" bIns="44792" numCol="1" anchor="t" anchorCtr="0" compatLnSpc="1">
              <a:prstTxWarp prst="textNoShape">
                <a:avLst/>
              </a:prstTxWarp>
            </a:bodyPr>
            <a:lstStyle/>
            <a:p>
              <a:pPr defTabSz="913766"/>
              <a:endParaRPr lang="en-US" sz="1798" dirty="0">
                <a:solidFill>
                  <a:srgbClr val="404040"/>
                </a:solidFill>
              </a:endParaRPr>
            </a:p>
          </p:txBody>
        </p:sp>
      </p:grpSp>
      <p:sp>
        <p:nvSpPr>
          <p:cNvPr id="14" name="TextBox 13"/>
          <p:cNvSpPr txBox="1"/>
          <p:nvPr/>
        </p:nvSpPr>
        <p:spPr>
          <a:xfrm>
            <a:off x="6091439" y="667665"/>
            <a:ext cx="4474302" cy="738536"/>
          </a:xfrm>
          <a:prstGeom prst="rect">
            <a:avLst/>
          </a:prstGeom>
          <a:noFill/>
        </p:spPr>
        <p:txBody>
          <a:bodyPr wrap="none" lIns="0" tIns="0" rIns="0" bIns="0" rtlCol="0">
            <a:spAutoFit/>
          </a:bodyPr>
          <a:lstStyle/>
          <a:p>
            <a:r>
              <a:rPr lang="en-US" sz="4799" spc="-70" dirty="0">
                <a:solidFill>
                  <a:schemeClr val="tx1">
                    <a:lumMod val="75000"/>
                  </a:schemeClr>
                </a:solidFill>
                <a:latin typeface="+mj-lt"/>
              </a:rPr>
              <a:t>Sharing is caring…</a:t>
            </a:r>
            <a:endParaRPr lang="fi-FI" sz="4799" spc="-70" dirty="0">
              <a:solidFill>
                <a:schemeClr val="tx1">
                  <a:lumMod val="75000"/>
                </a:schemeClr>
              </a:solidFill>
              <a:latin typeface="+mj-lt"/>
            </a:endParaRPr>
          </a:p>
        </p:txBody>
      </p:sp>
      <p:sp>
        <p:nvSpPr>
          <p:cNvPr id="187" name="TextBox 186"/>
          <p:cNvSpPr txBox="1"/>
          <p:nvPr/>
        </p:nvSpPr>
        <p:spPr>
          <a:xfrm>
            <a:off x="403709" y="5201214"/>
            <a:ext cx="6362630" cy="663625"/>
          </a:xfrm>
          <a:prstGeom prst="rect">
            <a:avLst/>
          </a:prstGeom>
          <a:noFill/>
        </p:spPr>
        <p:txBody>
          <a:bodyPr wrap="none" lIns="0" tIns="0" rIns="0" bIns="0" rtlCol="0">
            <a:spAutoFit/>
          </a:bodyPr>
          <a:lstStyle/>
          <a:p>
            <a:r>
              <a:rPr lang="en-US" sz="4312" b="1" spc="-70" dirty="0">
                <a:solidFill>
                  <a:srgbClr val="0072C6"/>
                </a:solidFill>
                <a:latin typeface="+mj-lt"/>
              </a:rPr>
              <a:t>http://aka.ms/SharePointPnP</a:t>
            </a:r>
            <a:endParaRPr lang="fi-FI" sz="4312" b="1" spc="-70" dirty="0">
              <a:solidFill>
                <a:srgbClr val="0072C6"/>
              </a:solidFill>
              <a:latin typeface="+mj-lt"/>
            </a:endParaRPr>
          </a:p>
        </p:txBody>
      </p:sp>
    </p:spTree>
    <p:extLst>
      <p:ext uri="{BB962C8B-B14F-4D97-AF65-F5344CB8AC3E}">
        <p14:creationId xmlns:p14="http://schemas.microsoft.com/office/powerpoint/2010/main" val="101785875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1059" y="1118530"/>
            <a:ext cx="3954528" cy="898463"/>
          </a:xfrm>
          <a:prstGeom prst="rect">
            <a:avLst/>
          </a:prstGeom>
          <a:noFill/>
        </p:spPr>
        <p:txBody>
          <a:bodyPr wrap="none" lIns="179017" tIns="143214" rIns="179017" bIns="143214" rtlCol="0">
            <a:spAutoFit/>
          </a:bodyPr>
          <a:lstStyle/>
          <a:p>
            <a:pPr defTabSz="913112">
              <a:lnSpc>
                <a:spcPct val="90000"/>
              </a:lnSpc>
              <a:spcAft>
                <a:spcPts val="588"/>
              </a:spcAft>
            </a:pPr>
            <a:r>
              <a:rPr lang="en-US" sz="4399" kern="0" dirty="0">
                <a:solidFill>
                  <a:schemeClr val="tx2"/>
                </a:solidFill>
                <a:latin typeface="Segoe UI" panose="020B0502040204020203" pitchFamily="34" charset="0"/>
                <a:ea typeface="Segoe UI Light" panose="020B0502040204020203" pitchFamily="34" charset="0"/>
                <a:cs typeface="Segoe UI" panose="020B0502040204020203" pitchFamily="34" charset="0"/>
              </a:rPr>
              <a:t>dev.office.com</a:t>
            </a:r>
          </a:p>
        </p:txBody>
      </p:sp>
      <p:sp>
        <p:nvSpPr>
          <p:cNvPr id="5" name="TextBox 4"/>
          <p:cNvSpPr txBox="1"/>
          <p:nvPr/>
        </p:nvSpPr>
        <p:spPr>
          <a:xfrm>
            <a:off x="802578" y="3135733"/>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Explore</a:t>
            </a:r>
            <a:r>
              <a:rPr lang="en-US" sz="3527" dirty="0">
                <a:solidFill>
                  <a:schemeClr val="tx2"/>
                </a:solidFill>
                <a:latin typeface="Segoe UI Light" panose="020B0502040204020203" pitchFamily="34" charset="0"/>
                <a:cs typeface="Segoe UI Light" panose="020B0502040204020203" pitchFamily="34" charset="0"/>
              </a:rPr>
              <a:t> </a:t>
            </a:r>
          </a:p>
          <a:p>
            <a:pPr defTabSz="565828"/>
            <a:r>
              <a:rPr lang="en-US" sz="1999" dirty="0">
                <a:solidFill>
                  <a:schemeClr val="tx1">
                    <a:lumMod val="50000"/>
                    <a:lumOff val="50000"/>
                  </a:schemeClr>
                </a:solidFill>
                <a:cs typeface="Segoe UI" panose="020B0502040204020203" pitchFamily="34" charset="0"/>
                <a:hlinkClick r:id="rId3"/>
              </a:rPr>
              <a:t>http://apisandbox.msdn.microsoft.com</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sp>
        <p:nvSpPr>
          <p:cNvPr id="6" name="TextBox 5"/>
          <p:cNvSpPr txBox="1"/>
          <p:nvPr/>
        </p:nvSpPr>
        <p:spPr>
          <a:xfrm>
            <a:off x="771769" y="2109487"/>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Sign</a:t>
            </a:r>
            <a:r>
              <a:rPr lang="en-US" sz="3527" dirty="0">
                <a:solidFill>
                  <a:schemeClr val="bg2"/>
                </a:solidFill>
                <a:latin typeface="Segoe UI Light" panose="020B0502040204020203" pitchFamily="34" charset="0"/>
                <a:cs typeface="Segoe UI Light" panose="020B0502040204020203" pitchFamily="34" charset="0"/>
              </a:rPr>
              <a:t> </a:t>
            </a:r>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up</a:t>
            </a:r>
          </a:p>
          <a:p>
            <a:pPr defTabSz="565828"/>
            <a:r>
              <a:rPr lang="en-US" sz="1999" dirty="0">
                <a:solidFill>
                  <a:schemeClr val="tx1">
                    <a:lumMod val="50000"/>
                    <a:lumOff val="50000"/>
                  </a:schemeClr>
                </a:solidFill>
                <a:cs typeface="Segoe UI" panose="020B0502040204020203" pitchFamily="34" charset="0"/>
                <a:hlinkClick r:id="rId4"/>
              </a:rPr>
              <a:t>http://dev.office.com/getting-started</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sp>
        <p:nvSpPr>
          <p:cNvPr id="7" name="TextBox 6"/>
          <p:cNvSpPr txBox="1"/>
          <p:nvPr/>
        </p:nvSpPr>
        <p:spPr>
          <a:xfrm>
            <a:off x="751058" y="4248819"/>
            <a:ext cx="6933224" cy="1093279"/>
          </a:xfrm>
          <a:prstGeom prst="rect">
            <a:avLst/>
          </a:prstGeom>
          <a:noFill/>
        </p:spPr>
        <p:txBody>
          <a:bodyPr wrap="square" lIns="179017" tIns="143214" rIns="179017" bIns="179017" rtlCol="0" anchor="t">
            <a:noAutofit/>
          </a:bodyPr>
          <a:lstStyle/>
          <a:p>
            <a:pPr defTabSz="565828"/>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Get</a:t>
            </a:r>
            <a:r>
              <a:rPr lang="en-US" sz="3527" dirty="0">
                <a:solidFill>
                  <a:schemeClr val="bg2"/>
                </a:solidFill>
                <a:latin typeface="Segoe UI Light" panose="020B0502040204020203" pitchFamily="34" charset="0"/>
                <a:cs typeface="Segoe UI Light" panose="020B0502040204020203" pitchFamily="34" charset="0"/>
              </a:rPr>
              <a:t> </a:t>
            </a:r>
            <a:r>
              <a:rPr lang="en-US" sz="3199" kern="0" dirty="0">
                <a:solidFill>
                  <a:schemeClr val="bg2"/>
                </a:solidFill>
                <a:latin typeface="Segoe UI" panose="020B0502040204020203" pitchFamily="34" charset="0"/>
                <a:ea typeface="Segoe UI Light" panose="020B0502040204020203" pitchFamily="34" charset="0"/>
                <a:cs typeface="Segoe UI" panose="020B0502040204020203" pitchFamily="34" charset="0"/>
              </a:rPr>
              <a:t>trained</a:t>
            </a:r>
            <a:br>
              <a:rPr lang="en-US" sz="3527" dirty="0">
                <a:solidFill>
                  <a:schemeClr val="tx1">
                    <a:lumMod val="50000"/>
                    <a:lumOff val="50000"/>
                  </a:schemeClr>
                </a:solidFill>
                <a:latin typeface="Segoe UI Light" panose="020B0502040204020203" pitchFamily="34" charset="0"/>
                <a:cs typeface="Segoe UI Light" panose="020B0502040204020203" pitchFamily="34" charset="0"/>
              </a:rPr>
            </a:br>
            <a:r>
              <a:rPr lang="en-US" sz="1999" dirty="0">
                <a:solidFill>
                  <a:schemeClr val="tx1">
                    <a:lumMod val="50000"/>
                    <a:lumOff val="50000"/>
                  </a:schemeClr>
                </a:solidFill>
                <a:cs typeface="Segoe UI" panose="020B0502040204020203" pitchFamily="34" charset="0"/>
                <a:hlinkClick r:id="rId5"/>
              </a:rPr>
              <a:t>http://dev.office.com/training</a:t>
            </a:r>
            <a:endParaRPr lang="en-US" sz="1999" dirty="0">
              <a:solidFill>
                <a:schemeClr val="tx1">
                  <a:lumMod val="50000"/>
                  <a:lumOff val="50000"/>
                </a:schemeClr>
              </a:solidFill>
              <a:cs typeface="Segoe UI" panose="020B0502040204020203" pitchFamily="34" charset="0"/>
            </a:endParaRPr>
          </a:p>
          <a:p>
            <a:pPr defTabSz="565828"/>
            <a:endParaRPr lang="en-US" sz="1999" dirty="0">
              <a:solidFill>
                <a:schemeClr val="tx1">
                  <a:lumMod val="50000"/>
                  <a:lumOff val="50000"/>
                </a:schemeClr>
              </a:solidFill>
              <a:cs typeface="Segoe UI" panose="020B0502040204020203" pitchFamily="34" charset="0"/>
            </a:endParaRPr>
          </a:p>
        </p:txBody>
      </p:sp>
      <p:grpSp>
        <p:nvGrpSpPr>
          <p:cNvPr id="9" name="Group 8"/>
          <p:cNvGrpSpPr/>
          <p:nvPr/>
        </p:nvGrpSpPr>
        <p:grpSpPr>
          <a:xfrm>
            <a:off x="7239161" y="1203006"/>
            <a:ext cx="4237746" cy="3770971"/>
            <a:chOff x="1503299" y="914400"/>
            <a:chExt cx="1685883" cy="1500188"/>
          </a:xfrm>
        </p:grpSpPr>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47" tIns="44774" rIns="89547" bIns="44774" numCol="1" anchor="t" anchorCtr="0" compatLnSpc="1">
              <a:prstTxWarp prst="textNoShape">
                <a:avLst/>
              </a:prstTxWarp>
              <a:noAutofit/>
            </a:bodyPr>
            <a:lstStyle/>
            <a:p>
              <a:pPr defTabSz="913369"/>
              <a:endParaRPr lang="en-US" sz="1762">
                <a:solidFill>
                  <a:schemeClr val="tx1">
                    <a:lumMod val="50000"/>
                    <a:lumOff val="50000"/>
                  </a:schemeClr>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grpSp>
      <p:grpSp>
        <p:nvGrpSpPr>
          <p:cNvPr id="14" name="Group 13"/>
          <p:cNvGrpSpPr/>
          <p:nvPr/>
        </p:nvGrpSpPr>
        <p:grpSpPr>
          <a:xfrm>
            <a:off x="5781950" y="2769256"/>
            <a:ext cx="4030913" cy="2609747"/>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pic>
          <p:nvPicPr>
            <p:cNvPr id="16" name="Picture 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grpSp>
      <p:grpSp>
        <p:nvGrpSpPr>
          <p:cNvPr id="65" name="Group 64"/>
          <p:cNvGrpSpPr/>
          <p:nvPr/>
        </p:nvGrpSpPr>
        <p:grpSpPr>
          <a:xfrm>
            <a:off x="10470434" y="3738636"/>
            <a:ext cx="817415" cy="1512380"/>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47" tIns="44774" rIns="89547" bIns="44774" numCol="1" anchor="t" anchorCtr="0" compatLnSpc="1">
              <a:prstTxWarp prst="textNoShape">
                <a:avLst/>
              </a:prstTxWarp>
            </a:bodyPr>
            <a:lstStyle/>
            <a:p>
              <a:pPr defTabSz="913369"/>
              <a:endParaRPr lang="en-US" sz="1762">
                <a:solidFill>
                  <a:schemeClr val="tx1">
                    <a:lumMod val="50000"/>
                    <a:lumOff val="50000"/>
                  </a:schemeClr>
                </a:solidFill>
              </a:endParaRPr>
            </a:p>
          </p:txBody>
        </p:sp>
        <p:pic>
          <p:nvPicPr>
            <p:cNvPr id="115" name="Picture 114"/>
            <p:cNvPicPr>
              <a:picLocks noChangeAspect="1"/>
            </p:cNvPicPr>
            <p:nvPr/>
          </p:nvPicPr>
          <p:blipFill rotWithShape="1">
            <a:blip r:embed="rId8" cstate="print">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190292237"/>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5">
                                            <p:txEl>
                                              <p:pRg st="0" end="0"/>
                                            </p:txEl>
                                          </p:spTgt>
                                        </p:tgtEl>
                                        <p:attrNameLst>
                                          <p:attrName>style.visibility</p:attrName>
                                        </p:attrNameLst>
                                      </p:cBhvr>
                                      <p:to>
                                        <p:strVal val="visible"/>
                                      </p:to>
                                    </p:set>
                                    <p:animEffect transition="in" filter="barn(inVertical)">
                                      <p:cBhvr>
                                        <p:cTn id="24"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Feedback</a:t>
            </a:r>
          </a:p>
        </p:txBody>
      </p:sp>
      <p:sp>
        <p:nvSpPr>
          <p:cNvPr id="22" name="Content Placeholder 21"/>
          <p:cNvSpPr>
            <a:spLocks noGrp="1"/>
          </p:cNvSpPr>
          <p:nvPr>
            <p:ph sz="quarter" idx="4294967295"/>
          </p:nvPr>
        </p:nvSpPr>
        <p:spPr>
          <a:xfrm>
            <a:off x="7788275" y="1371600"/>
            <a:ext cx="4400550" cy="4953000"/>
          </a:xfrm>
        </p:spPr>
        <p:txBody>
          <a:bodyPr/>
          <a:lstStyle/>
          <a:p>
            <a:pPr marL="0" indent="0">
              <a:buNone/>
            </a:pPr>
            <a:r>
              <a:rPr lang="en-US" dirty="0" err="1">
                <a:solidFill>
                  <a:schemeClr val="tx1">
                    <a:lumMod val="50000"/>
                    <a:lumOff val="50000"/>
                  </a:schemeClr>
                </a:solidFill>
              </a:rPr>
              <a:t>UserVoice</a:t>
            </a:r>
            <a:br>
              <a:rPr lang="en-US" dirty="0">
                <a:solidFill>
                  <a:schemeClr val="tx1">
                    <a:lumMod val="50000"/>
                    <a:lumOff val="50000"/>
                  </a:schemeClr>
                </a:solidFill>
              </a:rPr>
            </a:br>
            <a:r>
              <a:rPr lang="en-US" sz="2399" dirty="0">
                <a:solidFill>
                  <a:schemeClr val="tx1">
                    <a:lumMod val="50000"/>
                    <a:lumOff val="50000"/>
                  </a:schemeClr>
                </a:solidFill>
                <a:latin typeface="Segoe UI" panose="020B0502040204020203" pitchFamily="34" charset="0"/>
                <a:cs typeface="Segoe UI" panose="020B0502040204020203" pitchFamily="34" charset="0"/>
              </a:rPr>
              <a:t>Provide suggestions of what you want in future versions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2"/>
              </a:rPr>
              <a:t>http://officespdev.uservoice.com/</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p>
          <a:p>
            <a:endParaRPr lang="en-US" dirty="0">
              <a:solidFill>
                <a:schemeClr val="tx1">
                  <a:lumMod val="50000"/>
                  <a:lumOff val="50000"/>
                </a:schemeClr>
              </a:solidFill>
            </a:endParaRPr>
          </a:p>
          <a:p>
            <a:endParaRPr lang="en-US" dirty="0">
              <a:solidFill>
                <a:schemeClr val="tx1">
                  <a:lumMod val="50000"/>
                  <a:lumOff val="50000"/>
                </a:schemeClr>
              </a:solidFill>
            </a:endParaRPr>
          </a:p>
          <a:p>
            <a:endParaRPr lang="en-GB" dirty="0">
              <a:solidFill>
                <a:schemeClr val="tx1">
                  <a:lumMod val="50000"/>
                  <a:lumOff val="50000"/>
                </a:schemeClr>
              </a:solidFill>
            </a:endParaRPr>
          </a:p>
        </p:txBody>
      </p:sp>
      <p:sp>
        <p:nvSpPr>
          <p:cNvPr id="2" name="Text Placeholder 1"/>
          <p:cNvSpPr>
            <a:spLocks noGrp="1"/>
          </p:cNvSpPr>
          <p:nvPr>
            <p:ph sz="half" idx="4294967295"/>
          </p:nvPr>
        </p:nvSpPr>
        <p:spPr>
          <a:xfrm>
            <a:off x="1454516" y="1371600"/>
            <a:ext cx="4686300" cy="4953000"/>
          </a:xfrm>
        </p:spPr>
        <p:txBody>
          <a:bodyPr>
            <a:normAutofit/>
          </a:bodyPr>
          <a:lstStyle/>
          <a:p>
            <a:pPr marL="0" indent="0">
              <a:buNone/>
            </a:pPr>
            <a:r>
              <a:rPr lang="en-US" b="0" dirty="0">
                <a:solidFill>
                  <a:schemeClr val="tx1">
                    <a:lumMod val="50000"/>
                    <a:lumOff val="50000"/>
                  </a:schemeClr>
                </a:solidFill>
                <a:latin typeface="Segoe UI" panose="020B0502040204020203" pitchFamily="34" charset="0"/>
                <a:cs typeface="Segoe UI" panose="020B0502040204020203" pitchFamily="34" charset="0"/>
              </a:rPr>
              <a:t>Office 365 Network</a:t>
            </a:r>
            <a:br>
              <a:rPr lang="en-US" b="0" dirty="0">
                <a:solidFill>
                  <a:schemeClr val="tx1">
                    <a:lumMod val="50000"/>
                    <a:lumOff val="50000"/>
                  </a:schemeClr>
                </a:solidFill>
                <a:latin typeface="Segoe UI" panose="020B0502040204020203" pitchFamily="34" charset="0"/>
                <a:cs typeface="Segoe UI" panose="020B0502040204020203" pitchFamily="34" charset="0"/>
              </a:rPr>
            </a:br>
            <a:r>
              <a:rPr lang="en-US" sz="2399" dirty="0">
                <a:solidFill>
                  <a:schemeClr val="tx1">
                    <a:lumMod val="50000"/>
                    <a:lumOff val="50000"/>
                  </a:schemeClr>
                </a:solidFill>
                <a:latin typeface="Segoe UI" panose="020B0502040204020203" pitchFamily="34" charset="0"/>
                <a:cs typeface="Segoe UI" panose="020B0502040204020203" pitchFamily="34" charset="0"/>
              </a:rPr>
              <a:t>Share you best practices and join conversations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3"/>
              </a:rPr>
              <a:t>https://www.yammer.com/itpronetwork</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endParaRPr lang="en-US" sz="1899" dirty="0">
              <a:solidFill>
                <a:schemeClr val="tx1">
                  <a:lumMod val="50000"/>
                  <a:lumOff val="50000"/>
                </a:schemeClr>
              </a:solidFill>
              <a:latin typeface="Segoe UI" panose="020B0502040204020203" pitchFamily="34" charset="0"/>
              <a:cs typeface="Segoe UI" panose="020B0502040204020203" pitchFamily="34" charset="0"/>
            </a:endParaRPr>
          </a:p>
          <a:p>
            <a:pPr marL="0" indent="0">
              <a:buNone/>
            </a:pPr>
            <a:endParaRPr lang="en-US" b="0" dirty="0">
              <a:solidFill>
                <a:schemeClr val="tx1">
                  <a:lumMod val="50000"/>
                  <a:lumOff val="50000"/>
                </a:schemeClr>
              </a:solidFill>
              <a:latin typeface="Segoe UI" panose="020B0502040204020203" pitchFamily="34" charset="0"/>
              <a:cs typeface="Segoe UI" panose="020B0502040204020203" pitchFamily="34" charset="0"/>
            </a:endParaRPr>
          </a:p>
          <a:p>
            <a:pPr marL="0" indent="0">
              <a:buNone/>
            </a:pPr>
            <a:r>
              <a:rPr lang="en-US" b="0" dirty="0" err="1">
                <a:solidFill>
                  <a:schemeClr val="tx1">
                    <a:lumMod val="50000"/>
                    <a:lumOff val="50000"/>
                  </a:schemeClr>
                </a:solidFill>
                <a:latin typeface="Segoe UI" panose="020B0502040204020203" pitchFamily="34" charset="0"/>
                <a:cs typeface="Segoe UI" panose="020B0502040204020203" pitchFamily="34" charset="0"/>
              </a:rPr>
              <a:t>Stackoverflow</a:t>
            </a:r>
            <a:br>
              <a:rPr lang="en-US" b="0" dirty="0">
                <a:solidFill>
                  <a:schemeClr val="tx1">
                    <a:lumMod val="50000"/>
                    <a:lumOff val="50000"/>
                  </a:schemeClr>
                </a:solidFill>
                <a:latin typeface="Segoe UI" panose="020B0502040204020203" pitchFamily="34" charset="0"/>
                <a:cs typeface="Segoe UI" panose="020B0502040204020203" pitchFamily="34" charset="0"/>
              </a:rPr>
            </a:br>
            <a:r>
              <a:rPr lang="en-US" sz="2399" dirty="0">
                <a:solidFill>
                  <a:schemeClr val="tx1">
                    <a:lumMod val="50000"/>
                    <a:lumOff val="50000"/>
                  </a:schemeClr>
                </a:solidFill>
                <a:latin typeface="Segoe UI" panose="020B0502040204020203" pitchFamily="34" charset="0"/>
                <a:cs typeface="Segoe UI" panose="020B0502040204020203" pitchFamily="34" charset="0"/>
              </a:rPr>
              <a:t>Ask deep technical questions to a world-wide set of developers</a:t>
            </a:r>
          </a:p>
          <a:p>
            <a:pPr marL="0" indent="0">
              <a:buNone/>
            </a:pPr>
            <a:r>
              <a:rPr lang="en-US" sz="1999" dirty="0">
                <a:solidFill>
                  <a:schemeClr val="tx1">
                    <a:lumMod val="50000"/>
                    <a:lumOff val="50000"/>
                  </a:schemeClr>
                </a:solidFill>
                <a:latin typeface="Segoe UI" panose="020B0502040204020203" pitchFamily="34" charset="0"/>
                <a:cs typeface="Segoe UI" panose="020B0502040204020203" pitchFamily="34" charset="0"/>
                <a:hlinkClick r:id="rId4"/>
              </a:rPr>
              <a:t>http://stackoverflow.com/questions/tagged/ms-office</a:t>
            </a:r>
            <a:r>
              <a:rPr lang="en-US" sz="1999" dirty="0">
                <a:solidFill>
                  <a:schemeClr val="tx1">
                    <a:lumMod val="50000"/>
                    <a:lumOff val="50000"/>
                  </a:schemeClr>
                </a:solidFill>
                <a:latin typeface="Segoe UI" panose="020B0502040204020203" pitchFamily="34" charset="0"/>
                <a:cs typeface="Segoe UI" panose="020B0502040204020203" pitchFamily="34" charset="0"/>
              </a:rPr>
              <a:t> </a:t>
            </a:r>
          </a:p>
          <a:p>
            <a:endParaRPr lang="en-US" b="0" dirty="0">
              <a:solidFill>
                <a:schemeClr val="tx1">
                  <a:lumMod val="50000"/>
                  <a:lumOff val="50000"/>
                </a:schemeClr>
              </a:solidFill>
              <a:latin typeface="Segoe UI" panose="020B0502040204020203" pitchFamily="34" charset="0"/>
              <a:cs typeface="Segoe UI" panose="020B0502040204020203" pitchFamily="34" charset="0"/>
            </a:endParaRPr>
          </a:p>
          <a:p>
            <a:endParaRPr lang="en-US" b="0" dirty="0">
              <a:solidFill>
                <a:schemeClr val="tx1">
                  <a:lumMod val="50000"/>
                  <a:lumOff val="50000"/>
                </a:schemeClr>
              </a:solidFill>
              <a:latin typeface="Segoe UI" panose="020B0502040204020203" pitchFamily="34" charset="0"/>
              <a:cs typeface="Segoe UI" panose="020B0502040204020203" pitchFamily="34" charset="0"/>
            </a:endParaRPr>
          </a:p>
        </p:txBody>
      </p:sp>
      <p:pic>
        <p:nvPicPr>
          <p:cNvPr id="5" name="Picture 4"/>
          <p:cNvPicPr>
            <a:picLocks noChangeAspect="1"/>
          </p:cNvPicPr>
          <p:nvPr/>
        </p:nvPicPr>
        <p:blipFill>
          <a:blip r:embed="rId5"/>
          <a:stretch>
            <a:fillRect/>
          </a:stretch>
        </p:blipFill>
        <p:spPr>
          <a:xfrm>
            <a:off x="395893" y="1871545"/>
            <a:ext cx="895121" cy="750524"/>
          </a:xfrm>
          <a:prstGeom prst="rect">
            <a:avLst/>
          </a:prstGeom>
        </p:spPr>
      </p:pic>
      <p:pic>
        <p:nvPicPr>
          <p:cNvPr id="4" name="Picture 3"/>
          <p:cNvPicPr>
            <a:picLocks noChangeAspect="1"/>
          </p:cNvPicPr>
          <p:nvPr/>
        </p:nvPicPr>
        <p:blipFill rotWithShape="1">
          <a:blip r:embed="rId6"/>
          <a:srcRect r="79756"/>
          <a:stretch/>
        </p:blipFill>
        <p:spPr>
          <a:xfrm>
            <a:off x="528292" y="3998715"/>
            <a:ext cx="630323" cy="836296"/>
          </a:xfrm>
          <a:prstGeom prst="rect">
            <a:avLst/>
          </a:prstGeom>
        </p:spPr>
      </p:pic>
      <p:sp>
        <p:nvSpPr>
          <p:cNvPr id="11" name="Text Placeholder 1"/>
          <p:cNvSpPr txBox="1">
            <a:spLocks/>
          </p:cNvSpPr>
          <p:nvPr/>
        </p:nvSpPr>
        <p:spPr>
          <a:xfrm>
            <a:off x="7510261" y="1234696"/>
            <a:ext cx="4676114" cy="5337018"/>
          </a:xfrm>
          <a:prstGeom prst="rect">
            <a:avLst/>
          </a:prstGeom>
        </p:spPr>
        <p:txBody>
          <a:bodyPr/>
          <a:lstStyle>
            <a:lvl1pPr indent="0" defTabSz="914088">
              <a:spcBef>
                <a:spcPts val="588"/>
              </a:spcBef>
              <a:spcAft>
                <a:spcPts val="588"/>
              </a:spcAft>
              <a:buFont typeface="Arial" pitchFamily="34" charset="0"/>
              <a:buNone/>
              <a:defRPr sz="2800" b="0" kern="0" baseline="0">
                <a:latin typeface="Segoe UI" panose="020B0502040204020203" pitchFamily="34" charset="0"/>
                <a:ea typeface="Segoe UI Light" panose="020B0502040204020203" pitchFamily="34" charset="0"/>
                <a:cs typeface="Segoe UI" panose="020B0502040204020203" pitchFamily="34" charset="0"/>
              </a:defRPr>
            </a:lvl1pPr>
            <a:lvl2pPr marL="28006" indent="0" defTabSz="914088">
              <a:spcBef>
                <a:spcPts val="300"/>
              </a:spcBef>
              <a:spcAft>
                <a:spcPts val="300"/>
              </a:spcAft>
              <a:buFont typeface="Arial" pitchFamily="34" charset="0"/>
              <a:buNone/>
              <a:defRPr sz="1961" kern="0" baseline="0">
                <a:latin typeface="Segoe UI Light" panose="020B0502040204020203" pitchFamily="34" charset="0"/>
                <a:ea typeface="Segoe UI Light" panose="020B0502040204020203" pitchFamily="34" charset="0"/>
                <a:cs typeface="Segoe UI Light" panose="020B0502040204020203" pitchFamily="34" charset="0"/>
              </a:defRPr>
            </a:lvl2pPr>
            <a:lvl3pPr marL="219386" indent="0" defTabSz="914088">
              <a:spcBef>
                <a:spcPts val="200"/>
              </a:spcBef>
              <a:spcAft>
                <a:spcPts val="200"/>
              </a:spcAft>
              <a:buFont typeface="Arial" pitchFamily="34" charset="0"/>
              <a:buNone/>
              <a:defRPr sz="1961" kern="0" baseline="0">
                <a:latin typeface="Segoe UI Light" panose="020B0502040204020203" pitchFamily="34" charset="0"/>
                <a:ea typeface="Segoe UI Light" panose="020B0502040204020203" pitchFamily="34" charset="0"/>
                <a:cs typeface="Segoe UI Light" panose="020B0502040204020203" pitchFamily="34" charset="0"/>
              </a:defRPr>
            </a:lvl3pPr>
            <a:lvl4pPr marL="466779" indent="0" defTabSz="914088">
              <a:spcBef>
                <a:spcPct val="20000"/>
              </a:spcBef>
              <a:buFont typeface="Arial" pitchFamily="34" charset="0"/>
              <a:buNone/>
              <a:defRPr sz="1765" kern="0" baseline="0">
                <a:latin typeface="Segoe UI Light" panose="020B0502040204020203" pitchFamily="34" charset="0"/>
                <a:ea typeface="Segoe UI Light" panose="020B0502040204020203" pitchFamily="34" charset="0"/>
                <a:cs typeface="Segoe UI Light" panose="020B0502040204020203" pitchFamily="34" charset="0"/>
              </a:defRPr>
            </a:lvl4pPr>
            <a:lvl5pPr marL="725061" indent="0" defTabSz="914088">
              <a:spcBef>
                <a:spcPct val="20000"/>
              </a:spcBef>
              <a:buFont typeface="Arial" pitchFamily="34" charset="0"/>
              <a:buNone/>
              <a:defRPr sz="1765" kern="0" baseline="0">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defTabSz="914088">
              <a:spcBef>
                <a:spcPct val="20000"/>
              </a:spcBef>
              <a:buFont typeface="Arial" pitchFamily="34" charset="0"/>
              <a:buChar char="•"/>
              <a:defRPr sz="2000"/>
            </a:lvl6pPr>
            <a:lvl7pPr marL="2970789" indent="-228522" defTabSz="914088">
              <a:spcBef>
                <a:spcPct val="20000"/>
              </a:spcBef>
              <a:buFont typeface="Arial" pitchFamily="34" charset="0"/>
              <a:buChar char="•"/>
              <a:defRPr sz="2000"/>
            </a:lvl7pPr>
            <a:lvl8pPr marL="3427833" indent="-228522" defTabSz="914088">
              <a:spcBef>
                <a:spcPct val="20000"/>
              </a:spcBef>
              <a:buFont typeface="Arial" pitchFamily="34" charset="0"/>
              <a:buChar char="•"/>
              <a:defRPr sz="2000"/>
            </a:lvl8pPr>
            <a:lvl9pPr marL="3884878" indent="-228522" defTabSz="914088">
              <a:spcBef>
                <a:spcPct val="20000"/>
              </a:spcBef>
              <a:buFont typeface="Arial" pitchFamily="34" charset="0"/>
              <a:buChar char="•"/>
              <a:defRPr sz="2000"/>
            </a:lvl9pPr>
          </a:lstStyle>
          <a:p>
            <a:endParaRPr lang="en-US" sz="2799" dirty="0"/>
          </a:p>
        </p:txBody>
      </p:sp>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04319" y="1720337"/>
            <a:ext cx="937803" cy="901732"/>
          </a:xfrm>
          <a:prstGeom prst="rect">
            <a:avLst/>
          </a:prstGeom>
        </p:spPr>
      </p:pic>
    </p:spTree>
    <p:extLst>
      <p:ext uri="{BB962C8B-B14F-4D97-AF65-F5344CB8AC3E}">
        <p14:creationId xmlns:p14="http://schemas.microsoft.com/office/powerpoint/2010/main" val="252427685"/>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solidFill>
                  <a:srgbClr val="000000">
                    <a:lumMod val="65000"/>
                    <a:lumOff val="35000"/>
                  </a:srgbClr>
                </a:solidFill>
                <a:ea typeface="Segoe UI" pitchFamily="34" charset="0"/>
                <a:cs typeface="Segoe UI" pitchFamily="34" charset="0"/>
              </a:rPr>
              <a:t>© 2015 Microsoft Corporation. All rights reserved. Microsoft, Windows, and other product names are or may be registered trademarks and/or trademarks in the U.S. and/or other countries.</a:t>
            </a:r>
          </a:p>
          <a:p>
            <a:pPr defTabSz="914099" eaLnBrk="0" hangingPunct="0"/>
            <a:r>
              <a:rPr lang="en-US" sz="700" dirty="0">
                <a:solidFill>
                  <a:srgbClr val="000000">
                    <a:lumMod val="65000"/>
                    <a:lumOff val="35000"/>
                  </a:srgbClr>
                </a:solidFill>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br>
              <a:rPr lang="en-US" sz="700" dirty="0">
                <a:solidFill>
                  <a:srgbClr val="000000">
                    <a:lumMod val="65000"/>
                    <a:lumOff val="35000"/>
                  </a:srgbClr>
                </a:solidFill>
                <a:ea typeface="Segoe UI" pitchFamily="34" charset="0"/>
                <a:cs typeface="Segoe UI" pitchFamily="34" charset="0"/>
              </a:rPr>
            </a:br>
            <a:r>
              <a:rPr lang="en-US" sz="700" dirty="0">
                <a:solidFill>
                  <a:srgbClr val="000000">
                    <a:lumMod val="65000"/>
                    <a:lumOff val="35000"/>
                  </a:srgbClr>
                </a:solidFill>
                <a:ea typeface="Segoe UI" pitchFamily="34" charset="0"/>
                <a:cs typeface="Segoe UI" pitchFamily="34" charset="0"/>
              </a:rPr>
              <a:t>part of Microsoft, and Microsoft cannot guarantee the accuracy of any information provided after the date of this presentation. MICROSOFT MAKES NO WARRANTIES, EXPRESS, IMPLIED OR STATUTORY, AS TO THE INFORMATION IN THIS PRESENTATION.</a:t>
            </a:r>
          </a:p>
        </p:txBody>
      </p:sp>
      <p:pic>
        <p:nvPicPr>
          <p:cNvPr id="6" name="Picture 2" descr="W:\Open Engagements\Microsoft\Resources\Design\New Microsoft Logo\MSFT_logo_rgb_W-Wht_D.png"/>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0" y="2206449"/>
            <a:ext cx="6242050" cy="23495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Sarah\Documents\_SSD_Business\Clients\BuzzBee\1211_AUG_2012\#1649_ProductivityDays\Art_client supplied\Logos_shapes\Microsoft_logo_All_colors\MSFT_logo_rgb_C-Gray.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46050" y="2197100"/>
            <a:ext cx="6388100" cy="234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2525688"/>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Recommendations</a:t>
            </a:r>
            <a:endParaRPr lang="en-US" dirty="0"/>
          </a:p>
        </p:txBody>
      </p:sp>
      <p:sp>
        <p:nvSpPr>
          <p:cNvPr id="23" name="Rectangle 22"/>
          <p:cNvSpPr/>
          <p:nvPr/>
        </p:nvSpPr>
        <p:spPr bwMode="auto">
          <a:xfrm>
            <a:off x="-38281" y="2434949"/>
            <a:ext cx="12227106"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grpSp>
        <p:nvGrpSpPr>
          <p:cNvPr id="5" name="Group 4"/>
          <p:cNvGrpSpPr/>
          <p:nvPr/>
        </p:nvGrpSpPr>
        <p:grpSpPr>
          <a:xfrm>
            <a:off x="3554587" y="2560758"/>
            <a:ext cx="1873901" cy="1800950"/>
            <a:chOff x="3496879" y="2742525"/>
            <a:chExt cx="1873901" cy="1800950"/>
          </a:xfrm>
        </p:grpSpPr>
        <p:sp>
          <p:nvSpPr>
            <p:cNvPr id="30" name="TextBox 29"/>
            <p:cNvSpPr txBox="1"/>
            <p:nvPr/>
          </p:nvSpPr>
          <p:spPr>
            <a:xfrm>
              <a:off x="3496879" y="3620145"/>
              <a:ext cx="1873901" cy="923330"/>
            </a:xfrm>
            <a:prstGeom prst="rect">
              <a:avLst/>
            </a:prstGeom>
            <a:noFill/>
          </p:spPr>
          <p:txBody>
            <a:bodyPr wrap="square" lIns="0" tIns="0" rIns="0" bIns="0" rtlCol="0">
              <a:spAutoFit/>
            </a:bodyPr>
            <a:lstStyle/>
            <a:p>
              <a:pPr algn="ctr"/>
              <a:r>
                <a:rPr lang="en-US" sz="2000" spc="-70" dirty="0">
                  <a:solidFill>
                    <a:schemeClr val="bg1"/>
                  </a:solidFill>
                </a:rPr>
                <a:t>Use analyses tooling for technical analyses</a:t>
              </a:r>
            </a:p>
          </p:txBody>
        </p:sp>
        <p:pic>
          <p:nvPicPr>
            <p:cNvPr id="48" name="Picture 47"/>
            <p:cNvPicPr>
              <a:picLocks noChangeAspect="1"/>
            </p:cNvPicPr>
            <p:nvPr/>
          </p:nvPicPr>
          <p:blipFill>
            <a:blip r:embed="rId3"/>
            <a:stretch>
              <a:fillRect/>
            </a:stretch>
          </p:blipFill>
          <p:spPr>
            <a:xfrm>
              <a:off x="4077148" y="2742525"/>
              <a:ext cx="713362" cy="876727"/>
            </a:xfrm>
            <a:prstGeom prst="rect">
              <a:avLst/>
            </a:prstGeom>
          </p:spPr>
        </p:pic>
      </p:grpSp>
      <p:grpSp>
        <p:nvGrpSpPr>
          <p:cNvPr id="4" name="Group 3"/>
          <p:cNvGrpSpPr/>
          <p:nvPr/>
        </p:nvGrpSpPr>
        <p:grpSpPr>
          <a:xfrm>
            <a:off x="6150340" y="2635009"/>
            <a:ext cx="2259280" cy="1853046"/>
            <a:chOff x="6150340" y="2690429"/>
            <a:chExt cx="2259280" cy="1853046"/>
          </a:xfrm>
        </p:grpSpPr>
        <p:sp>
          <p:nvSpPr>
            <p:cNvPr id="37" name="TextBox 36"/>
            <p:cNvSpPr txBox="1"/>
            <p:nvPr/>
          </p:nvSpPr>
          <p:spPr>
            <a:xfrm>
              <a:off x="6292772" y="3620145"/>
              <a:ext cx="1886362" cy="923330"/>
            </a:xfrm>
            <a:prstGeom prst="rect">
              <a:avLst/>
            </a:prstGeom>
            <a:noFill/>
          </p:spPr>
          <p:txBody>
            <a:bodyPr wrap="square" lIns="0" tIns="0" rIns="0" bIns="0" rtlCol="0">
              <a:spAutoFit/>
            </a:bodyPr>
            <a:lstStyle/>
            <a:p>
              <a:pPr algn="ctr"/>
              <a:r>
                <a:rPr lang="en-US" sz="2000" spc="-70" dirty="0">
                  <a:solidFill>
                    <a:schemeClr val="bg1"/>
                  </a:solidFill>
                </a:rPr>
                <a:t>Transform end user experience, not code</a:t>
              </a:r>
            </a:p>
          </p:txBody>
        </p:sp>
        <p:pic>
          <p:nvPicPr>
            <p:cNvPr id="19" name="Picture 18"/>
            <p:cNvPicPr>
              <a:picLocks noChangeAspect="1"/>
            </p:cNvPicPr>
            <p:nvPr/>
          </p:nvPicPr>
          <p:blipFill>
            <a:blip r:embed="rId4"/>
            <a:stretch>
              <a:fillRect/>
            </a:stretch>
          </p:blipFill>
          <p:spPr>
            <a:xfrm>
              <a:off x="6150340" y="2690429"/>
              <a:ext cx="2259280" cy="891728"/>
            </a:xfrm>
            <a:prstGeom prst="rect">
              <a:avLst/>
            </a:prstGeom>
          </p:spPr>
        </p:pic>
      </p:grpSp>
      <p:grpSp>
        <p:nvGrpSpPr>
          <p:cNvPr id="3" name="Group 2"/>
          <p:cNvGrpSpPr/>
          <p:nvPr/>
        </p:nvGrpSpPr>
        <p:grpSpPr>
          <a:xfrm>
            <a:off x="9049432" y="2641667"/>
            <a:ext cx="2658092" cy="1746563"/>
            <a:chOff x="9049432" y="2641667"/>
            <a:chExt cx="2658092" cy="1746563"/>
          </a:xfrm>
        </p:grpSpPr>
        <p:sp>
          <p:nvSpPr>
            <p:cNvPr id="39" name="TextBox 38"/>
            <p:cNvSpPr txBox="1"/>
            <p:nvPr/>
          </p:nvSpPr>
          <p:spPr>
            <a:xfrm>
              <a:off x="9822930" y="2999568"/>
              <a:ext cx="1884594" cy="923330"/>
            </a:xfrm>
            <a:prstGeom prst="rect">
              <a:avLst/>
            </a:prstGeom>
            <a:noFill/>
          </p:spPr>
          <p:txBody>
            <a:bodyPr wrap="square" lIns="0" tIns="0" rIns="0" bIns="0" rtlCol="0">
              <a:spAutoFit/>
            </a:bodyPr>
            <a:lstStyle/>
            <a:p>
              <a:pPr algn="ctr"/>
              <a:r>
                <a:rPr lang="en-US" sz="2000" spc="-70" dirty="0">
                  <a:solidFill>
                    <a:schemeClr val="bg1"/>
                  </a:solidFill>
                </a:rPr>
                <a:t>Understand impact of farm solution</a:t>
              </a:r>
            </a:p>
          </p:txBody>
        </p:sp>
        <p:pic>
          <p:nvPicPr>
            <p:cNvPr id="20" name="Picture 19"/>
            <p:cNvPicPr>
              <a:picLocks noChangeAspect="1"/>
            </p:cNvPicPr>
            <p:nvPr/>
          </p:nvPicPr>
          <p:blipFill>
            <a:blip r:embed="rId5"/>
            <a:stretch>
              <a:fillRect/>
            </a:stretch>
          </p:blipFill>
          <p:spPr>
            <a:xfrm>
              <a:off x="9049432" y="2641667"/>
              <a:ext cx="919688" cy="1746563"/>
            </a:xfrm>
            <a:prstGeom prst="rect">
              <a:avLst/>
            </a:prstGeom>
          </p:spPr>
        </p:pic>
      </p:grpSp>
      <p:grpSp>
        <p:nvGrpSpPr>
          <p:cNvPr id="7" name="Group 6"/>
          <p:cNvGrpSpPr/>
          <p:nvPr/>
        </p:nvGrpSpPr>
        <p:grpSpPr>
          <a:xfrm>
            <a:off x="728196" y="2579706"/>
            <a:ext cx="2060557" cy="1863944"/>
            <a:chOff x="728196" y="2607416"/>
            <a:chExt cx="2060557" cy="1863944"/>
          </a:xfrm>
        </p:grpSpPr>
        <p:sp>
          <p:nvSpPr>
            <p:cNvPr id="24" name="TextBox 23"/>
            <p:cNvSpPr txBox="1"/>
            <p:nvPr/>
          </p:nvSpPr>
          <p:spPr>
            <a:xfrm>
              <a:off x="728196" y="3548030"/>
              <a:ext cx="2060557" cy="923330"/>
            </a:xfrm>
            <a:prstGeom prst="rect">
              <a:avLst/>
            </a:prstGeom>
            <a:noFill/>
          </p:spPr>
          <p:txBody>
            <a:bodyPr wrap="square" lIns="0" tIns="0" rIns="0" bIns="0" rtlCol="0">
              <a:spAutoFit/>
            </a:bodyPr>
            <a:lstStyle/>
            <a:p>
              <a:pPr algn="ctr"/>
              <a:r>
                <a:rPr lang="en-US" sz="2000" spc="-70" dirty="0">
                  <a:solidFill>
                    <a:schemeClr val="bg1"/>
                  </a:solidFill>
                </a:rPr>
                <a:t>Make sure that you have detailed inventory</a:t>
              </a:r>
            </a:p>
          </p:txBody>
        </p:sp>
        <p:pic>
          <p:nvPicPr>
            <p:cNvPr id="22" name="Picture 21"/>
            <p:cNvPicPr>
              <a:picLocks noChangeAspect="1"/>
            </p:cNvPicPr>
            <p:nvPr/>
          </p:nvPicPr>
          <p:blipFill>
            <a:blip r:embed="rId6"/>
            <a:stretch>
              <a:fillRect/>
            </a:stretch>
          </p:blipFill>
          <p:spPr>
            <a:xfrm>
              <a:off x="1227689" y="2607416"/>
              <a:ext cx="1061570" cy="957309"/>
            </a:xfrm>
            <a:prstGeom prst="rect">
              <a:avLst/>
            </a:prstGeom>
          </p:spPr>
        </p:pic>
      </p:grpSp>
    </p:spTree>
    <p:extLst>
      <p:ext uri="{BB962C8B-B14F-4D97-AF65-F5344CB8AC3E}">
        <p14:creationId xmlns:p14="http://schemas.microsoft.com/office/powerpoint/2010/main" val="193366074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42" presetClass="entr" presetSubtype="0" fill="hold" nodeType="withEffect">
                                  <p:stCondLst>
                                    <p:cond delay="15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1000"/>
                                        <p:tgtEl>
                                          <p:spTgt spid="3"/>
                                        </p:tgtEl>
                                      </p:cBhvr>
                                    </p:animEffect>
                                    <p:anim calcmode="lin" valueType="num">
                                      <p:cBhvr>
                                        <p:cTn id="26" dur="1000" fill="hold"/>
                                        <p:tgtEl>
                                          <p:spTgt spid="3"/>
                                        </p:tgtEl>
                                        <p:attrNameLst>
                                          <p:attrName>ppt_x</p:attrName>
                                        </p:attrNameLst>
                                      </p:cBhvr>
                                      <p:tavLst>
                                        <p:tav tm="0">
                                          <p:val>
                                            <p:strVal val="#ppt_x"/>
                                          </p:val>
                                        </p:tav>
                                        <p:tav tm="100000">
                                          <p:val>
                                            <p:strVal val="#ppt_x"/>
                                          </p:val>
                                        </p:tav>
                                      </p:tavLst>
                                    </p:anim>
                                    <p:anim calcmode="lin" valueType="num">
                                      <p:cBhvr>
                                        <p:cTn id="2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Transformation process</a:t>
            </a:r>
          </a:p>
        </p:txBody>
      </p:sp>
    </p:spTree>
    <p:extLst>
      <p:ext uri="{BB962C8B-B14F-4D97-AF65-F5344CB8AC3E}">
        <p14:creationId xmlns:p14="http://schemas.microsoft.com/office/powerpoint/2010/main" val="80719180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Approaching add-in implementations</a:t>
            </a:r>
          </a:p>
        </p:txBody>
      </p:sp>
      <p:grpSp>
        <p:nvGrpSpPr>
          <p:cNvPr id="19" name="Group 18"/>
          <p:cNvGrpSpPr/>
          <p:nvPr/>
        </p:nvGrpSpPr>
        <p:grpSpPr>
          <a:xfrm>
            <a:off x="468171" y="1316901"/>
            <a:ext cx="2126225" cy="4659897"/>
            <a:chOff x="528805" y="1342250"/>
            <a:chExt cx="2169425" cy="4754576"/>
          </a:xfrm>
        </p:grpSpPr>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t="39910" b="4778"/>
            <a:stretch/>
          </p:blipFill>
          <p:spPr>
            <a:xfrm>
              <a:off x="531946" y="1769330"/>
              <a:ext cx="2160000" cy="1798962"/>
            </a:xfrm>
            <a:prstGeom prst="rect">
              <a:avLst/>
            </a:prstGeom>
            <a:ln>
              <a:solidFill>
                <a:schemeClr val="bg1">
                  <a:lumMod val="75000"/>
                </a:schemeClr>
              </a:solidFill>
            </a:ln>
          </p:spPr>
        </p:pic>
        <p:sp>
          <p:nvSpPr>
            <p:cNvPr id="3" name="Rectangle 2"/>
            <p:cNvSpPr/>
            <p:nvPr/>
          </p:nvSpPr>
          <p:spPr bwMode="auto">
            <a:xfrm>
              <a:off x="531947" y="1342250"/>
              <a:ext cx="2166283" cy="4270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r>
                <a:rPr lang="en-US" sz="2199" dirty="0">
                  <a:gradFill>
                    <a:gsLst>
                      <a:gs pos="0">
                        <a:srgbClr val="FFFFFF"/>
                      </a:gs>
                      <a:gs pos="100000">
                        <a:srgbClr val="FFFFFF"/>
                      </a:gs>
                    </a:gsLst>
                    <a:lin ang="5400000" scaled="0"/>
                  </a:gradFill>
                  <a:ea typeface="Segoe UI" pitchFamily="34" charset="0"/>
                  <a:cs typeface="Segoe UI" pitchFamily="34" charset="0"/>
                </a:rPr>
                <a:t>Readiness</a:t>
              </a:r>
              <a:endParaRPr lang="en-GB" sz="2199"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528805" y="3638937"/>
              <a:ext cx="2166283" cy="2457889"/>
            </a:xfrm>
            <a:prstGeom prst="rect">
              <a:avLst/>
            </a:prstGeom>
            <a:solidFill>
              <a:schemeClr val="bg1">
                <a:lumMod val="95000"/>
              </a:schemeClr>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t" anchorCtr="0" forceAA="0" compatLnSpc="1">
              <a:prstTxWarp prst="textNoShape">
                <a:avLst/>
              </a:prstTxWarp>
              <a:noAutofit/>
            </a:bodyPr>
            <a:lstStyle/>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Readiness with add-in model topics</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Hosting decisions</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Network impact analysis</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Development model readiness</a:t>
              </a:r>
              <a:endParaRPr lang="en-GB" sz="1400" dirty="0">
                <a:solidFill>
                  <a:schemeClr val="bg2">
                    <a:lumMod val="50000"/>
                  </a:schemeClr>
                </a:solidFill>
                <a:ea typeface="Segoe UI" pitchFamily="34" charset="0"/>
                <a:cs typeface="Segoe UI" pitchFamily="34" charset="0"/>
              </a:endParaRPr>
            </a:p>
          </p:txBody>
        </p:sp>
      </p:grpSp>
      <p:grpSp>
        <p:nvGrpSpPr>
          <p:cNvPr id="20" name="Group 19"/>
          <p:cNvGrpSpPr/>
          <p:nvPr/>
        </p:nvGrpSpPr>
        <p:grpSpPr>
          <a:xfrm>
            <a:off x="2745173" y="1316901"/>
            <a:ext cx="2123145" cy="4662192"/>
            <a:chOff x="2848929" y="1342250"/>
            <a:chExt cx="2166283" cy="4756917"/>
          </a:xfrm>
        </p:grpSpPr>
        <p:sp>
          <p:nvSpPr>
            <p:cNvPr id="4" name="Rectangle 3"/>
            <p:cNvSpPr/>
            <p:nvPr/>
          </p:nvSpPr>
          <p:spPr bwMode="auto">
            <a:xfrm>
              <a:off x="2848929" y="1342250"/>
              <a:ext cx="2166283" cy="4270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r>
                <a:rPr lang="en-US" sz="2199" dirty="0">
                  <a:gradFill>
                    <a:gsLst>
                      <a:gs pos="0">
                        <a:srgbClr val="FFFFFF"/>
                      </a:gs>
                      <a:gs pos="100000">
                        <a:srgbClr val="FFFFFF"/>
                      </a:gs>
                    </a:gsLst>
                    <a:lin ang="5400000" scaled="0"/>
                  </a:gradFill>
                  <a:ea typeface="Segoe UI" pitchFamily="34" charset="0"/>
                  <a:cs typeface="Segoe UI" pitchFamily="34" charset="0"/>
                </a:rPr>
                <a:t>Assessment</a:t>
              </a:r>
              <a:endParaRPr lang="en-GB" sz="2199"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2848929" y="3641278"/>
              <a:ext cx="2166283" cy="2457889"/>
            </a:xfrm>
            <a:prstGeom prst="rect">
              <a:avLst/>
            </a:prstGeom>
            <a:solidFill>
              <a:schemeClr val="bg1">
                <a:lumMod val="95000"/>
              </a:schemeClr>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t" anchorCtr="0" forceAA="0" compatLnSpc="1">
              <a:prstTxWarp prst="textNoShape">
                <a:avLst/>
              </a:prstTxWarp>
              <a:noAutofit/>
            </a:bodyPr>
            <a:lstStyle/>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Analyze possible existing solution usage, including both code and functionality</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Concentrate on business and functional requirements, not on technology </a:t>
              </a:r>
            </a:p>
          </p:txBody>
        </p:sp>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l="19992"/>
            <a:stretch/>
          </p:blipFill>
          <p:spPr>
            <a:xfrm>
              <a:off x="2852607" y="1772918"/>
              <a:ext cx="2160000" cy="1798438"/>
            </a:xfrm>
            <a:prstGeom prst="rect">
              <a:avLst/>
            </a:prstGeom>
            <a:ln>
              <a:solidFill>
                <a:schemeClr val="bg1">
                  <a:lumMod val="75000"/>
                </a:schemeClr>
              </a:solidFill>
            </a:ln>
          </p:spPr>
        </p:pic>
      </p:grpSp>
      <p:grpSp>
        <p:nvGrpSpPr>
          <p:cNvPr id="21" name="Group 20"/>
          <p:cNvGrpSpPr/>
          <p:nvPr/>
        </p:nvGrpSpPr>
        <p:grpSpPr>
          <a:xfrm>
            <a:off x="5020147" y="1316901"/>
            <a:ext cx="2129304" cy="4659896"/>
            <a:chOff x="5159627" y="1342250"/>
            <a:chExt cx="2172567" cy="4754575"/>
          </a:xfrm>
        </p:grpSpPr>
        <p:sp>
          <p:nvSpPr>
            <p:cNvPr id="5" name="Rectangle 4"/>
            <p:cNvSpPr/>
            <p:nvPr/>
          </p:nvSpPr>
          <p:spPr bwMode="auto">
            <a:xfrm>
              <a:off x="5165911" y="1342250"/>
              <a:ext cx="2166283" cy="4270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r>
                <a:rPr lang="en-US" sz="2199" dirty="0">
                  <a:gradFill>
                    <a:gsLst>
                      <a:gs pos="0">
                        <a:srgbClr val="FFFFFF"/>
                      </a:gs>
                      <a:gs pos="100000">
                        <a:srgbClr val="FFFFFF"/>
                      </a:gs>
                    </a:gsLst>
                    <a:lin ang="5400000" scaled="0"/>
                  </a:gradFill>
                  <a:ea typeface="Segoe UI" pitchFamily="34" charset="0"/>
                  <a:cs typeface="Segoe UI" pitchFamily="34" charset="0"/>
                </a:rPr>
                <a:t>Planning</a:t>
              </a:r>
              <a:endParaRPr lang="en-GB" sz="2199" dirty="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bwMode="auto">
            <a:xfrm>
              <a:off x="5159627" y="3638936"/>
              <a:ext cx="2166283" cy="2457889"/>
            </a:xfrm>
            <a:prstGeom prst="rect">
              <a:avLst/>
            </a:prstGeom>
            <a:solidFill>
              <a:schemeClr val="bg1">
                <a:lumMod val="95000"/>
              </a:schemeClr>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t" anchorCtr="0" forceAA="0" compatLnSpc="1">
              <a:prstTxWarp prst="textNoShape">
                <a:avLst/>
              </a:prstTxWarp>
              <a:noAutofit/>
            </a:bodyPr>
            <a:lstStyle/>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Add-In model solution planning</a:t>
              </a:r>
              <a:r>
                <a:rPr lang="en-GB" sz="1400" dirty="0">
                  <a:solidFill>
                    <a:schemeClr val="bg2">
                      <a:lumMod val="50000"/>
                    </a:schemeClr>
                  </a:solidFill>
                  <a:ea typeface="Segoe UI" pitchFamily="34" charset="0"/>
                  <a:cs typeface="Segoe UI" pitchFamily="34" charset="0"/>
                </a:rPr>
                <a:t> and design</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What patterns and models are used for different solutions</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What solutions can be converted to out of the box capabilities?</a:t>
              </a:r>
            </a:p>
          </p:txBody>
        </p:sp>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l="19196"/>
            <a:stretch/>
          </p:blipFill>
          <p:spPr>
            <a:xfrm>
              <a:off x="5165910" y="1769330"/>
              <a:ext cx="2160000" cy="1798960"/>
            </a:xfrm>
            <a:prstGeom prst="rect">
              <a:avLst/>
            </a:prstGeom>
            <a:ln>
              <a:solidFill>
                <a:schemeClr val="bg1">
                  <a:lumMod val="75000"/>
                </a:schemeClr>
              </a:solidFill>
            </a:ln>
          </p:spPr>
        </p:pic>
      </p:grpSp>
      <p:grpSp>
        <p:nvGrpSpPr>
          <p:cNvPr id="22" name="Group 21"/>
          <p:cNvGrpSpPr/>
          <p:nvPr/>
        </p:nvGrpSpPr>
        <p:grpSpPr>
          <a:xfrm>
            <a:off x="7427936" y="1316901"/>
            <a:ext cx="2129303" cy="4659895"/>
            <a:chOff x="7476610" y="1342250"/>
            <a:chExt cx="2172566" cy="4754574"/>
          </a:xfrm>
        </p:grpSpPr>
        <p:sp>
          <p:nvSpPr>
            <p:cNvPr id="6" name="Rectangle 5"/>
            <p:cNvSpPr/>
            <p:nvPr/>
          </p:nvSpPr>
          <p:spPr bwMode="auto">
            <a:xfrm>
              <a:off x="7482893" y="1342250"/>
              <a:ext cx="2166283" cy="4270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r>
                <a:rPr lang="en-US" sz="2199" dirty="0">
                  <a:gradFill>
                    <a:gsLst>
                      <a:gs pos="0">
                        <a:srgbClr val="FFFFFF"/>
                      </a:gs>
                      <a:gs pos="100000">
                        <a:srgbClr val="FFFFFF"/>
                      </a:gs>
                    </a:gsLst>
                    <a:lin ang="5400000" scaled="0"/>
                  </a:gradFill>
                  <a:ea typeface="Segoe UI" pitchFamily="34" charset="0"/>
                  <a:cs typeface="Segoe UI" pitchFamily="34" charset="0"/>
                </a:rPr>
                <a:t>Implementation</a:t>
              </a:r>
              <a:endParaRPr lang="en-GB" sz="2199"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p:nvSpPr>
          <p:spPr bwMode="auto">
            <a:xfrm>
              <a:off x="7476610" y="3638935"/>
              <a:ext cx="2166283" cy="2457889"/>
            </a:xfrm>
            <a:prstGeom prst="rect">
              <a:avLst/>
            </a:prstGeom>
            <a:solidFill>
              <a:schemeClr val="bg1">
                <a:lumMod val="95000"/>
              </a:schemeClr>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t" anchorCtr="0" forceAA="0" compatLnSpc="1">
              <a:prstTxWarp prst="textNoShape">
                <a:avLst/>
              </a:prstTxWarp>
              <a:noAutofit/>
            </a:bodyPr>
            <a:lstStyle/>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Detailed technical planning</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Actual add-in model solution implementation</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Typical development process, including testing</a:t>
              </a:r>
              <a:endParaRPr lang="en-GB" sz="1400" dirty="0">
                <a:solidFill>
                  <a:schemeClr val="bg2">
                    <a:lumMod val="50000"/>
                  </a:schemeClr>
                </a:solidFill>
                <a:ea typeface="Segoe UI" pitchFamily="34" charset="0"/>
                <a:cs typeface="Segoe UI" pitchFamily="34" charset="0"/>
              </a:endParaRPr>
            </a:p>
          </p:txBody>
        </p:sp>
        <p:pic>
          <p:nvPicPr>
            <p:cNvPr id="17" name="Picture 16"/>
            <p:cNvPicPr>
              <a:picLocks noChangeAspect="1"/>
            </p:cNvPicPr>
            <p:nvPr/>
          </p:nvPicPr>
          <p:blipFill rotWithShape="1">
            <a:blip r:embed="rId6">
              <a:extLst>
                <a:ext uri="{28A0092B-C50C-407E-A947-70E740481C1C}">
                  <a14:useLocalDpi xmlns:a14="http://schemas.microsoft.com/office/drawing/2010/main" val="0"/>
                </a:ext>
              </a:extLst>
            </a:blip>
            <a:srcRect t="45801"/>
            <a:stretch/>
          </p:blipFill>
          <p:spPr>
            <a:xfrm>
              <a:off x="7482893" y="1769330"/>
              <a:ext cx="2160000" cy="1798960"/>
            </a:xfrm>
            <a:prstGeom prst="rect">
              <a:avLst/>
            </a:prstGeom>
          </p:spPr>
        </p:pic>
      </p:grpSp>
      <p:grpSp>
        <p:nvGrpSpPr>
          <p:cNvPr id="23" name="Group 22"/>
          <p:cNvGrpSpPr/>
          <p:nvPr/>
        </p:nvGrpSpPr>
        <p:grpSpPr>
          <a:xfrm>
            <a:off x="9701858" y="1316901"/>
            <a:ext cx="2126224" cy="4659895"/>
            <a:chOff x="9796734" y="1342250"/>
            <a:chExt cx="2169424" cy="4754574"/>
          </a:xfrm>
        </p:grpSpPr>
        <p:sp>
          <p:nvSpPr>
            <p:cNvPr id="7" name="Rectangle 6"/>
            <p:cNvSpPr/>
            <p:nvPr/>
          </p:nvSpPr>
          <p:spPr bwMode="auto">
            <a:xfrm>
              <a:off x="9799875" y="1342250"/>
              <a:ext cx="2166283" cy="4270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r>
                <a:rPr lang="en-US" sz="2199" dirty="0">
                  <a:gradFill>
                    <a:gsLst>
                      <a:gs pos="0">
                        <a:srgbClr val="FFFFFF"/>
                      </a:gs>
                      <a:gs pos="100000">
                        <a:srgbClr val="FFFFFF"/>
                      </a:gs>
                    </a:gsLst>
                    <a:lin ang="5400000" scaled="0"/>
                  </a:gradFill>
                  <a:ea typeface="Segoe UI" pitchFamily="34" charset="0"/>
                  <a:cs typeface="Segoe UI" pitchFamily="34" charset="0"/>
                </a:rPr>
                <a:t>Deployment</a:t>
              </a:r>
              <a:endParaRPr lang="en-GB" sz="2199"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p:cNvSpPr/>
            <p:nvPr/>
          </p:nvSpPr>
          <p:spPr bwMode="auto">
            <a:xfrm>
              <a:off x="9796734" y="3638935"/>
              <a:ext cx="2166283" cy="2457889"/>
            </a:xfrm>
            <a:prstGeom prst="rect">
              <a:avLst/>
            </a:prstGeom>
            <a:solidFill>
              <a:schemeClr val="bg1">
                <a:lumMod val="95000"/>
              </a:schemeClr>
            </a:solidFill>
            <a:ln>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t" anchorCtr="0" forceAA="0" compatLnSpc="1">
              <a:prstTxWarp prst="textNoShape">
                <a:avLst/>
              </a:prstTxWarp>
              <a:noAutofit/>
            </a:bodyPr>
            <a:lstStyle/>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Add-In solution deployment</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Existing content retrofitting</a:t>
              </a:r>
            </a:p>
            <a:p>
              <a:pPr marL="342764" indent="-342764" defTabSz="913737" fontAlgn="base">
                <a:spcBef>
                  <a:spcPct val="0"/>
                </a:spcBef>
                <a:spcAft>
                  <a:spcPct val="0"/>
                </a:spcAft>
                <a:buFont typeface="Arial" panose="020B0604020202020204" pitchFamily="34" charset="0"/>
                <a:buChar char="•"/>
              </a:pPr>
              <a:r>
                <a:rPr lang="en-US" sz="1400" dirty="0">
                  <a:solidFill>
                    <a:schemeClr val="bg2">
                      <a:lumMod val="50000"/>
                    </a:schemeClr>
                  </a:solidFill>
                  <a:ea typeface="Segoe UI" pitchFamily="34" charset="0"/>
                  <a:cs typeface="Segoe UI" pitchFamily="34" charset="0"/>
                </a:rPr>
                <a:t>Farm solution retraction</a:t>
              </a:r>
              <a:endParaRPr lang="en-GB" sz="1400" dirty="0">
                <a:solidFill>
                  <a:schemeClr val="bg2">
                    <a:lumMod val="50000"/>
                  </a:schemeClr>
                </a:solidFill>
                <a:ea typeface="Segoe UI" pitchFamily="34" charset="0"/>
                <a:cs typeface="Segoe UI" pitchFamily="34" charset="0"/>
              </a:endParaRPr>
            </a:p>
          </p:txBody>
        </p:sp>
        <p:pic>
          <p:nvPicPr>
            <p:cNvPr id="18" name="Picture 17"/>
            <p:cNvPicPr>
              <a:picLocks noChangeAspect="1"/>
            </p:cNvPicPr>
            <p:nvPr/>
          </p:nvPicPr>
          <p:blipFill rotWithShape="1">
            <a:blip r:embed="rId7">
              <a:extLst>
                <a:ext uri="{28A0092B-C50C-407E-A947-70E740481C1C}">
                  <a14:useLocalDpi xmlns:a14="http://schemas.microsoft.com/office/drawing/2010/main" val="0"/>
                </a:ext>
              </a:extLst>
            </a:blip>
            <a:srcRect l="31627" t="20101" r="4606"/>
            <a:stretch/>
          </p:blipFill>
          <p:spPr>
            <a:xfrm>
              <a:off x="9799875" y="1769330"/>
              <a:ext cx="2160000" cy="1798960"/>
            </a:xfrm>
            <a:prstGeom prst="rect">
              <a:avLst/>
            </a:prstGeom>
          </p:spPr>
        </p:pic>
      </p:grpSp>
      <p:cxnSp>
        <p:nvCxnSpPr>
          <p:cNvPr id="24" name="Straight Connector 23"/>
          <p:cNvCxnSpPr/>
          <p:nvPr/>
        </p:nvCxnSpPr>
        <p:spPr>
          <a:xfrm flipH="1">
            <a:off x="7263701" y="1220148"/>
            <a:ext cx="8986" cy="5030340"/>
          </a:xfrm>
          <a:prstGeom prst="line">
            <a:avLst/>
          </a:prstGeom>
          <a:ln w="34925">
            <a:solidFill>
              <a:schemeClr val="accent1"/>
            </a:solidFill>
            <a:prstDash val="dash"/>
            <a:headEnd type="none" w="med" len="med"/>
            <a:tailEnd type="diamond" w="med" len="med"/>
          </a:ln>
        </p:spPr>
        <p:style>
          <a:lnRef idx="1">
            <a:schemeClr val="accent4"/>
          </a:lnRef>
          <a:fillRef idx="0">
            <a:schemeClr val="accent4"/>
          </a:fillRef>
          <a:effectRef idx="0">
            <a:schemeClr val="accent4"/>
          </a:effectRef>
          <a:fontRef idx="minor">
            <a:schemeClr val="tx1"/>
          </a:fontRef>
        </p:style>
      </p:cxnSp>
      <p:sp>
        <p:nvSpPr>
          <p:cNvPr id="26" name="TextBox 25"/>
          <p:cNvSpPr txBox="1"/>
          <p:nvPr/>
        </p:nvSpPr>
        <p:spPr>
          <a:xfrm>
            <a:off x="5830360" y="6251194"/>
            <a:ext cx="2866682" cy="307777"/>
          </a:xfrm>
          <a:prstGeom prst="rect">
            <a:avLst/>
          </a:prstGeom>
          <a:noFill/>
        </p:spPr>
        <p:txBody>
          <a:bodyPr wrap="none" lIns="0" tIns="0" rIns="0" bIns="0" rtlCol="0">
            <a:spAutoFit/>
          </a:bodyPr>
          <a:lstStyle/>
          <a:p>
            <a:r>
              <a:rPr lang="en-US" sz="2000" spc="-70" dirty="0">
                <a:gradFill>
                  <a:gsLst>
                    <a:gs pos="2917">
                      <a:schemeClr val="bg2"/>
                    </a:gs>
                    <a:gs pos="95000">
                      <a:schemeClr val="bg2"/>
                    </a:gs>
                  </a:gsLst>
                  <a:lin ang="5400000" scaled="0"/>
                </a:gradFill>
              </a:rPr>
              <a:t>Time for accurate estimates</a:t>
            </a:r>
          </a:p>
        </p:txBody>
      </p:sp>
    </p:spTree>
    <p:extLst>
      <p:ext uri="{BB962C8B-B14F-4D97-AF65-F5344CB8AC3E}">
        <p14:creationId xmlns:p14="http://schemas.microsoft.com/office/powerpoint/2010/main" val="1432993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1000"/>
                                        <p:tgtEl>
                                          <p:spTgt spid="24"/>
                                        </p:tgtEl>
                                      </p:cBhvr>
                                    </p:animEffect>
                                    <p:anim calcmode="lin" valueType="num">
                                      <p:cBhvr>
                                        <p:cTn id="21" dur="1000" fill="hold"/>
                                        <p:tgtEl>
                                          <p:spTgt spid="24"/>
                                        </p:tgtEl>
                                        <p:attrNameLst>
                                          <p:attrName>ppt_x</p:attrName>
                                        </p:attrNameLst>
                                      </p:cBhvr>
                                      <p:tavLst>
                                        <p:tav tm="0">
                                          <p:val>
                                            <p:strVal val="#ppt_x"/>
                                          </p:val>
                                        </p:tav>
                                        <p:tav tm="100000">
                                          <p:val>
                                            <p:strVal val="#ppt_x"/>
                                          </p:val>
                                        </p:tav>
                                      </p:tavLst>
                                    </p:anim>
                                    <p:anim calcmode="lin" valueType="num">
                                      <p:cBhvr>
                                        <p:cTn id="22" dur="1000" fill="hold"/>
                                        <p:tgtEl>
                                          <p:spTgt spid="24"/>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1000"/>
                                        <p:tgtEl>
                                          <p:spTgt spid="26"/>
                                        </p:tgtEl>
                                      </p:cBhvr>
                                    </p:animEffect>
                                    <p:anim calcmode="lin" valueType="num">
                                      <p:cBhvr>
                                        <p:cTn id="26" dur="1000" fill="hold"/>
                                        <p:tgtEl>
                                          <p:spTgt spid="26"/>
                                        </p:tgtEl>
                                        <p:attrNameLst>
                                          <p:attrName>ppt_x</p:attrName>
                                        </p:attrNameLst>
                                      </p:cBhvr>
                                      <p:tavLst>
                                        <p:tav tm="0">
                                          <p:val>
                                            <p:strVal val="#ppt_x"/>
                                          </p:val>
                                        </p:tav>
                                        <p:tav tm="100000">
                                          <p:val>
                                            <p:strVal val="#ppt_x"/>
                                          </p:val>
                                        </p:tav>
                                      </p:tavLst>
                                    </p:anim>
                                    <p:anim calcmode="lin" valueType="num">
                                      <p:cBhvr>
                                        <p:cTn id="27"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1000"/>
                                        <p:tgtEl>
                                          <p:spTgt spid="22"/>
                                        </p:tgtEl>
                                      </p:cBhvr>
                                    </p:animEffect>
                                    <p:anim calcmode="lin" valueType="num">
                                      <p:cBhvr>
                                        <p:cTn id="33" dur="1000" fill="hold"/>
                                        <p:tgtEl>
                                          <p:spTgt spid="22"/>
                                        </p:tgtEl>
                                        <p:attrNameLst>
                                          <p:attrName>ppt_x</p:attrName>
                                        </p:attrNameLst>
                                      </p:cBhvr>
                                      <p:tavLst>
                                        <p:tav tm="0">
                                          <p:val>
                                            <p:strVal val="#ppt_x"/>
                                          </p:val>
                                        </p:tav>
                                        <p:tav tm="100000">
                                          <p:val>
                                            <p:strVal val="#ppt_x"/>
                                          </p:val>
                                        </p:tav>
                                      </p:tavLst>
                                    </p:anim>
                                    <p:anim calcmode="lin" valueType="num">
                                      <p:cBhvr>
                                        <p:cTn id="3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1000"/>
                                        <p:tgtEl>
                                          <p:spTgt spid="23"/>
                                        </p:tgtEl>
                                      </p:cBhvr>
                                    </p:animEffect>
                                    <p:anim calcmode="lin" valueType="num">
                                      <p:cBhvr>
                                        <p:cTn id="40" dur="1000" fill="hold"/>
                                        <p:tgtEl>
                                          <p:spTgt spid="23"/>
                                        </p:tgtEl>
                                        <p:attrNameLst>
                                          <p:attrName>ppt_x</p:attrName>
                                        </p:attrNameLst>
                                      </p:cBhvr>
                                      <p:tavLst>
                                        <p:tav tm="0">
                                          <p:val>
                                            <p:strVal val="#ppt_x"/>
                                          </p:val>
                                        </p:tav>
                                        <p:tav tm="100000">
                                          <p:val>
                                            <p:strVal val="#ppt_x"/>
                                          </p:val>
                                        </p:tav>
                                      </p:tavLst>
                                    </p:anim>
                                    <p:anim calcmode="lin" valueType="num">
                                      <p:cBhvr>
                                        <p:cTn id="41"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SPCAF Migration Assessment – Analysis rules</a:t>
            </a:r>
          </a:p>
        </p:txBody>
      </p:sp>
      <p:sp>
        <p:nvSpPr>
          <p:cNvPr id="3" name="Content Placeholder 2"/>
          <p:cNvSpPr>
            <a:spLocks noGrp="1"/>
          </p:cNvSpPr>
          <p:nvPr>
            <p:ph sz="quarter" idx="10"/>
          </p:nvPr>
        </p:nvSpPr>
        <p:spPr>
          <a:xfrm>
            <a:off x="6641831" y="1388758"/>
            <a:ext cx="5259731" cy="5289010"/>
          </a:xfrm>
        </p:spPr>
        <p:txBody>
          <a:bodyPr/>
          <a:lstStyle/>
          <a:p>
            <a:r>
              <a:rPr lang="en-US" sz="2799" dirty="0"/>
              <a:t>Analysis rules for the migration assessment are open source for input from community</a:t>
            </a:r>
          </a:p>
          <a:p>
            <a:pPr lvl="1"/>
            <a:r>
              <a:rPr lang="en-US" sz="2399" dirty="0"/>
              <a:t>Enables faster development cycles and contributions from community</a:t>
            </a:r>
          </a:p>
          <a:p>
            <a:r>
              <a:rPr lang="en-US" sz="2799" dirty="0"/>
              <a:t>Located under the official Office Dev location in the GitHub</a:t>
            </a:r>
          </a:p>
          <a:p>
            <a:r>
              <a:rPr lang="en-US" sz="2799" dirty="0"/>
              <a:t>Join us on the transformation rule development!</a:t>
            </a:r>
          </a:p>
          <a:p>
            <a:endParaRPr lang="en-GB" sz="2799" dirty="0"/>
          </a:p>
        </p:txBody>
      </p:sp>
      <p:pic>
        <p:nvPicPr>
          <p:cNvPr id="6" name="Picture 5"/>
          <p:cNvPicPr>
            <a:picLocks noChangeAspect="1"/>
          </p:cNvPicPr>
          <p:nvPr/>
        </p:nvPicPr>
        <p:blipFill>
          <a:blip r:embed="rId3"/>
          <a:stretch>
            <a:fillRect/>
          </a:stretch>
        </p:blipFill>
        <p:spPr>
          <a:xfrm>
            <a:off x="379415" y="1923281"/>
            <a:ext cx="5304449" cy="3950900"/>
          </a:xfrm>
          <a:prstGeom prst="rect">
            <a:avLst/>
          </a:prstGeom>
          <a:ln>
            <a:solidFill>
              <a:schemeClr val="bg1">
                <a:lumMod val="75000"/>
              </a:schemeClr>
            </a:solidFill>
          </a:ln>
        </p:spPr>
      </p:pic>
      <p:pic>
        <p:nvPicPr>
          <p:cNvPr id="7" name="Picture 6" descr="http://www.spcaf.com/wp/wp-content/uploads/2014/10/SPCAF_M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51344" y="4478578"/>
            <a:ext cx="1904504" cy="190450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p:cNvSpPr txBox="1"/>
          <p:nvPr/>
        </p:nvSpPr>
        <p:spPr>
          <a:xfrm>
            <a:off x="379415" y="1249032"/>
            <a:ext cx="5757398" cy="523084"/>
          </a:xfrm>
          <a:prstGeom prst="rect">
            <a:avLst/>
          </a:prstGeom>
        </p:spPr>
        <p:txBody>
          <a:bodyPr/>
          <a:lstStyle>
            <a:lvl1pPr marL="342783" indent="-342783" defTabSz="914088">
              <a:spcBef>
                <a:spcPts val="1400"/>
              </a:spcBef>
              <a:buFont typeface="Arial" pitchFamily="34" charset="0"/>
              <a:buChar char="•"/>
              <a:defRPr sz="2800" b="0" kern="0" baseline="0">
                <a:latin typeface="Segoe UI Light" panose="020B0502040204020203" pitchFamily="34" charset="0"/>
                <a:ea typeface="Segoe UI Light" panose="020B0502040204020203" pitchFamily="34" charset="0"/>
                <a:cs typeface="Segoe UI Light" panose="020B0502040204020203" pitchFamily="34" charset="0"/>
              </a:defRPr>
            </a:lvl1pPr>
            <a:lvl2pPr marL="742698" lvl="1" indent="-285652" defTabSz="914088">
              <a:spcBef>
                <a:spcPts val="300"/>
              </a:spcBef>
              <a:spcAft>
                <a:spcPts val="300"/>
              </a:spcAft>
              <a:buFont typeface="Arial" pitchFamily="34" charset="0"/>
              <a:buChar char="–"/>
              <a:defRPr sz="2400" kern="0" baseline="0">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defTabSz="914088">
              <a:spcBef>
                <a:spcPts val="200"/>
              </a:spcBef>
              <a:spcAft>
                <a:spcPts val="200"/>
              </a:spcAft>
              <a:buFont typeface="Arial" pitchFamily="34" charset="0"/>
              <a:buChar char="•"/>
              <a:defRPr sz="2400" kern="0" baseline="0">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defTabSz="914088">
              <a:spcBef>
                <a:spcPct val="20000"/>
              </a:spcBef>
              <a:buFont typeface="Arial" pitchFamily="34" charset="0"/>
              <a:buChar char="–"/>
              <a:defRPr sz="2000" kern="0" baseline="0">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defTabSz="914088">
              <a:spcBef>
                <a:spcPct val="20000"/>
              </a:spcBef>
              <a:buFont typeface="Arial" pitchFamily="34" charset="0"/>
              <a:buChar char="»"/>
              <a:defRPr sz="2000" kern="0" baseline="0">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defTabSz="914088">
              <a:spcBef>
                <a:spcPct val="20000"/>
              </a:spcBef>
              <a:buFont typeface="Arial" pitchFamily="34" charset="0"/>
              <a:buChar char="•"/>
              <a:defRPr sz="2000"/>
            </a:lvl6pPr>
            <a:lvl7pPr marL="2970789" indent="-228522" defTabSz="914088">
              <a:spcBef>
                <a:spcPct val="20000"/>
              </a:spcBef>
              <a:buFont typeface="Arial" pitchFamily="34" charset="0"/>
              <a:buChar char="•"/>
              <a:defRPr sz="2000"/>
            </a:lvl7pPr>
            <a:lvl8pPr marL="3427833" indent="-228522" defTabSz="914088">
              <a:spcBef>
                <a:spcPct val="20000"/>
              </a:spcBef>
              <a:buFont typeface="Arial" pitchFamily="34" charset="0"/>
              <a:buChar char="•"/>
              <a:defRPr sz="2000"/>
            </a:lvl8pPr>
            <a:lvl9pPr marL="3884878" indent="-228522" defTabSz="914088">
              <a:spcBef>
                <a:spcPct val="20000"/>
              </a:spcBef>
              <a:buFont typeface="Arial" pitchFamily="34" charset="0"/>
              <a:buChar char="•"/>
              <a:defRPr sz="2000"/>
            </a:lvl9pPr>
          </a:lstStyle>
          <a:p>
            <a:pPr marL="0" indent="0">
              <a:buNone/>
            </a:pPr>
            <a:r>
              <a:rPr lang="en-GB" sz="3599" dirty="0"/>
              <a:t>http://aka.ms/spcafmarules</a:t>
            </a:r>
          </a:p>
        </p:txBody>
      </p:sp>
    </p:spTree>
    <p:extLst>
      <p:ext uri="{BB962C8B-B14F-4D97-AF65-F5344CB8AC3E}">
        <p14:creationId xmlns:p14="http://schemas.microsoft.com/office/powerpoint/2010/main" val="1801854036"/>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GB"/>
          </a:p>
        </p:txBody>
      </p:sp>
      <p:sp>
        <p:nvSpPr>
          <p:cNvPr id="3" name="Text Placeholder 2"/>
          <p:cNvSpPr>
            <a:spLocks noGrp="1"/>
          </p:cNvSpPr>
          <p:nvPr>
            <p:ph type="body" sz="quarter" idx="10"/>
          </p:nvPr>
        </p:nvSpPr>
        <p:spPr/>
        <p:txBody>
          <a:bodyPr/>
          <a:lstStyle/>
          <a:p>
            <a:r>
              <a:rPr lang="en-US" dirty="0"/>
              <a:t>Demo</a:t>
            </a:r>
            <a:endParaRPr lang="en-GB" dirty="0"/>
          </a:p>
        </p:txBody>
      </p:sp>
      <p:sp>
        <p:nvSpPr>
          <p:cNvPr id="5" name="Text Placeholder 4"/>
          <p:cNvSpPr>
            <a:spLocks noGrp="1"/>
          </p:cNvSpPr>
          <p:nvPr>
            <p:ph type="body" sz="quarter" idx="11"/>
          </p:nvPr>
        </p:nvSpPr>
        <p:spPr/>
        <p:txBody>
          <a:bodyPr/>
          <a:lstStyle/>
          <a:p>
            <a:r>
              <a:rPr lang="en-US" dirty="0"/>
              <a:t>SPCAF tooling in practice</a:t>
            </a:r>
            <a:endParaRPr lang="en-GB" dirty="0"/>
          </a:p>
        </p:txBody>
      </p:sp>
    </p:spTree>
    <p:extLst>
      <p:ext uri="{BB962C8B-B14F-4D97-AF65-F5344CB8AC3E}">
        <p14:creationId xmlns:p14="http://schemas.microsoft.com/office/powerpoint/2010/main" val="613844161"/>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t>Transformation Approaches</a:t>
            </a:r>
            <a:endParaRPr lang="en-GB" sz="7200" dirty="0"/>
          </a:p>
        </p:txBody>
      </p:sp>
    </p:spTree>
    <p:extLst>
      <p:ext uri="{BB962C8B-B14F-4D97-AF65-F5344CB8AC3E}">
        <p14:creationId xmlns:p14="http://schemas.microsoft.com/office/powerpoint/2010/main" val="107278638"/>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sld>
</file>

<file path=ppt/theme/theme1.xml><?xml version="1.0" encoding="utf-8"?>
<a:theme xmlns:a="http://schemas.openxmlformats.org/drawingml/2006/main" name="5-30055_Office Template 2012 - 16x9 - White Background">
  <a:themeElements>
    <a:clrScheme name="Office_Template_2012_Light">
      <a:dk1>
        <a:srgbClr val="000000"/>
      </a:dk1>
      <a:lt1>
        <a:srgbClr val="FFFFFF"/>
      </a:lt1>
      <a:dk2>
        <a:srgbClr val="EB3C00"/>
      </a:dk2>
      <a:lt2>
        <a:srgbClr val="797A7D"/>
      </a:lt2>
      <a:accent1>
        <a:srgbClr val="EB3C00"/>
      </a:accent1>
      <a:accent2>
        <a:srgbClr val="FF8C00"/>
      </a:accent2>
      <a:accent3>
        <a:srgbClr val="FFB900"/>
      </a:accent3>
      <a:accent4>
        <a:srgbClr val="007233"/>
      </a:accent4>
      <a:accent5>
        <a:srgbClr val="00188F"/>
      </a:accent5>
      <a:accent6>
        <a:srgbClr val="68217A"/>
      </a:accent6>
      <a:hlink>
        <a:srgbClr val="FF8C00"/>
      </a:hlink>
      <a:folHlink>
        <a:srgbClr val="EB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365 Template Orange.potx" id="{A418BC41-9312-4E81-974D-3B62BBA9F7CA}" vid="{6D227263-DACE-442F-8D98-551E7A302C92}"/>
    </a:ext>
  </a:extLst>
</a:theme>
</file>

<file path=ppt/theme/theme2.xml><?xml version="1.0" encoding="utf-8"?>
<a:theme xmlns:a="http://schemas.openxmlformats.org/drawingml/2006/main" name="5-30055_Office365 Template 2012 - 16x9 - Colored Accent Slides">
  <a:themeElements>
    <a:clrScheme name="Office_Template_2012_Accent_Slides">
      <a:dk1>
        <a:srgbClr val="000000"/>
      </a:dk1>
      <a:lt1>
        <a:srgbClr val="FFFFFF"/>
      </a:lt1>
      <a:dk2>
        <a:srgbClr val="EB3C00"/>
      </a:dk2>
      <a:lt2>
        <a:srgbClr val="D2D2D2"/>
      </a:lt2>
      <a:accent1>
        <a:srgbClr val="EB3C00"/>
      </a:accent1>
      <a:accent2>
        <a:srgbClr val="007233"/>
      </a:accent2>
      <a:accent3>
        <a:srgbClr val="00188F"/>
      </a:accent3>
      <a:accent4>
        <a:srgbClr val="68217A"/>
      </a:accent4>
      <a:accent5>
        <a:srgbClr val="969696"/>
      </a:accent5>
      <a:accent6>
        <a:srgbClr val="D2D2D2"/>
      </a:accent6>
      <a:hlink>
        <a:srgbClr val="969696"/>
      </a:hlink>
      <a:folHlink>
        <a:srgbClr val="D2D2D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365 Template Orange.potx" id="{A418BC41-9312-4E81-974D-3B62BBA9F7CA}" vid="{DDA9FB17-E5E7-4414-8A13-502BEB78C63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709D8DA39404E429F006B3F94B6A56B" ma:contentTypeVersion="0" ma:contentTypeDescription="Create a new document." ma:contentTypeScope="" ma:versionID="63b151c6e72fe6cfcfe11e3b787e1d3d">
  <xsd:schema xmlns:xsd="http://www.w3.org/2001/XMLSchema" xmlns:xs="http://www.w3.org/2001/XMLSchema" xmlns:p="http://schemas.microsoft.com/office/2006/metadata/properties" targetNamespace="http://schemas.microsoft.com/office/2006/metadata/properties" ma:root="true" ma:fieldsID="e3f0b4ead09fc5ac33ce8381fa26e53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9E63BD4-356B-47A8-B9CB-423EDCAB02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B4606E04-852E-4880-8CD1-0B186F4087B1}">
  <ds:schemaRefs>
    <ds:schemaRef ds:uri="http://schemas.microsoft.com/sharepoint/v3/contenttype/forms"/>
  </ds:schemaRefs>
</ds:datastoreItem>
</file>

<file path=customXml/itemProps3.xml><?xml version="1.0" encoding="utf-8"?>
<ds:datastoreItem xmlns:ds="http://schemas.openxmlformats.org/officeDocument/2006/customXml" ds:itemID="{F1AEA8A7-A694-4DB0-82AB-EF48F2E9B6F9}">
  <ds:schemaRefs>
    <ds:schemaRef ds:uri="http://schemas.microsoft.com/office/2006/metadata/propertie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Office365 Template Orange</Template>
  <TotalTime>0</TotalTime>
  <Words>2444</Words>
  <Application>Microsoft Office PowerPoint</Application>
  <PresentationFormat>Custom</PresentationFormat>
  <Paragraphs>328</Paragraphs>
  <Slides>36</Slides>
  <Notes>26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36</vt:i4>
      </vt:variant>
    </vt:vector>
  </HeadingPairs>
  <TitlesOfParts>
    <vt:vector size="46" baseType="lpstr">
      <vt:lpstr>Arial</vt:lpstr>
      <vt:lpstr>Calibri</vt:lpstr>
      <vt:lpstr>Consolas</vt:lpstr>
      <vt:lpstr>Segoe UI</vt:lpstr>
      <vt:lpstr>Segoe UI Light</vt:lpstr>
      <vt:lpstr>Segoe UI Semibold</vt:lpstr>
      <vt:lpstr>Segoe UI Semilight</vt:lpstr>
      <vt:lpstr>Wingdings</vt:lpstr>
      <vt:lpstr>5-30055_Office Template 2012 - 16x9 - White Background</vt:lpstr>
      <vt:lpstr>5-30055_Office365 Template 2012 - 16x9 - Colored Accent Slides</vt:lpstr>
      <vt:lpstr>Transformation guidance from farm solutions to add-in model</vt:lpstr>
      <vt:lpstr>Agenda</vt:lpstr>
      <vt:lpstr>PowerPoint Presentation</vt:lpstr>
      <vt:lpstr>Recommendations</vt:lpstr>
      <vt:lpstr>Transformation process</vt:lpstr>
      <vt:lpstr>Approaching add-in implementations</vt:lpstr>
      <vt:lpstr>SPCAF Migration Assessment – Analysis rules</vt:lpstr>
      <vt:lpstr>PowerPoint Presentation</vt:lpstr>
      <vt:lpstr>Transformation Approaches</vt:lpstr>
      <vt:lpstr>Transformation Approaches</vt:lpstr>
      <vt:lpstr>Ways to minimize overall transformation time</vt:lpstr>
      <vt:lpstr>Replacements for different customization types</vt:lpstr>
      <vt:lpstr>Challenge?</vt:lpstr>
      <vt:lpstr>Replace page layouts and master pages</vt:lpstr>
      <vt:lpstr>Replacement of web parts and controls</vt:lpstr>
      <vt:lpstr>PowerPoint Presentation</vt:lpstr>
      <vt:lpstr>Site columns and content types</vt:lpstr>
      <vt:lpstr>Modules (Feature Framework) </vt:lpstr>
      <vt:lpstr>Site Templates &amp; Web Templates</vt:lpstr>
      <vt:lpstr>Timer jobs</vt:lpstr>
      <vt:lpstr>Remember!</vt:lpstr>
      <vt:lpstr>Case of a bad headache?</vt:lpstr>
      <vt:lpstr>“I’m moving to cloud, couldn’t I transform as part of the move?”</vt:lpstr>
      <vt:lpstr>Considerations for current farm solutions</vt:lpstr>
      <vt:lpstr>Recommendations for farm solutions</vt:lpstr>
      <vt:lpstr>Content Type and site columns challenge</vt:lpstr>
      <vt:lpstr>Content type and site columns with dependency Not recommended approach</vt:lpstr>
      <vt:lpstr>Content type and site columns without dependency Recommended approach</vt:lpstr>
      <vt:lpstr>List template challenge</vt:lpstr>
      <vt:lpstr>Custom field challenge</vt:lpstr>
      <vt:lpstr>Recommendations</vt:lpstr>
      <vt:lpstr>PowerPoint Presentation</vt:lpstr>
      <vt:lpstr>PowerPoint Presentation</vt:lpstr>
      <vt:lpstr>PowerPoint Presentation</vt:lpstr>
      <vt:lpstr>Feedback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description>Template: Vesa Juvonen, Microsoft</dc:description>
  <cp:lastModifiedBy/>
  <cp:revision>1</cp:revision>
  <dcterms:created xsi:type="dcterms:W3CDTF">2015-01-15T08:32:43Z</dcterms:created>
  <dcterms:modified xsi:type="dcterms:W3CDTF">2017-01-04T11:26:10Z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temType">
    <vt:lpwstr/>
  </property>
  <property fmtid="{D5CDD505-2E9C-101B-9397-08002B2CF9AE}" pid="3" name="ContentTypeId">
    <vt:lpwstr>0x010100B709D8DA39404E429F006B3F94B6A56B</vt:lpwstr>
  </property>
</Properties>
</file>